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2" r:id="rId1"/>
  </p:sldMasterIdLst>
  <p:notesMasterIdLst>
    <p:notesMasterId r:id="rId17"/>
  </p:notesMasterIdLst>
  <p:handoutMasterIdLst>
    <p:handoutMasterId r:id="rId18"/>
  </p:handoutMasterIdLst>
  <p:sldIdLst>
    <p:sldId id="258" r:id="rId2"/>
    <p:sldId id="919" r:id="rId3"/>
    <p:sldId id="573" r:id="rId4"/>
    <p:sldId id="746" r:id="rId5"/>
    <p:sldId id="747" r:id="rId6"/>
    <p:sldId id="748" r:id="rId7"/>
    <p:sldId id="749" r:id="rId8"/>
    <p:sldId id="759" r:id="rId9"/>
    <p:sldId id="750" r:id="rId10"/>
    <p:sldId id="752" r:id="rId11"/>
    <p:sldId id="753" r:id="rId12"/>
    <p:sldId id="754" r:id="rId13"/>
    <p:sldId id="755" r:id="rId14"/>
    <p:sldId id="751" r:id="rId15"/>
    <p:sldId id="756" r:id="rId16"/>
  </p:sldIdLst>
  <p:sldSz cx="10150475" cy="7589838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1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33C"/>
    <a:srgbClr val="094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65442"/>
  </p:normalViewPr>
  <p:slideViewPr>
    <p:cSldViewPr>
      <p:cViewPr varScale="1">
        <p:scale>
          <a:sx n="65" d="100"/>
          <a:sy n="65" d="100"/>
        </p:scale>
        <p:origin x="2208" y="78"/>
      </p:cViewPr>
      <p:guideLst>
        <p:guide orient="horz" pos="2391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75208"/>
    </p:cViewPr>
  </p:sorterViewPr>
  <p:notesViewPr>
    <p:cSldViewPr>
      <p:cViewPr>
        <p:scale>
          <a:sx n="100" d="100"/>
          <a:sy n="100" d="100"/>
        </p:scale>
        <p:origin x="-72" y="21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9B6327B7-F92C-7741-9EA8-FB6CA35C22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CCCF44DC-9533-334E-97A3-10639A3A25A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326A4ED5-85F4-D14D-BCEE-5B7FC90997D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5">
            <a:extLst>
              <a:ext uri="{FF2B5EF4-FFF2-40B4-BE49-F238E27FC236}">
                <a16:creationId xmlns:a16="http://schemas.microsoft.com/office/drawing/2014/main" id="{402F213C-580B-D64C-BBF1-745D8891628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839139-F9F7-5F47-875C-8FE7D9367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582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859AABD-9F2D-BF49-92E6-2E77B38B233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1C977C6F-60BF-A740-ACF6-7BBC85C1E7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907490B1-D2AD-454F-BEBC-8164AAC501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8550" y="696913"/>
            <a:ext cx="46624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1" name="Rectangle 5">
            <a:extLst>
              <a:ext uri="{FF2B5EF4-FFF2-40B4-BE49-F238E27FC236}">
                <a16:creationId xmlns:a16="http://schemas.microsoft.com/office/drawing/2014/main" id="{294E7A37-6951-2A45-AA51-4092A170E12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4838"/>
            <a:ext cx="5486400" cy="418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3542" name="Rectangle 6">
            <a:extLst>
              <a:ext uri="{FF2B5EF4-FFF2-40B4-BE49-F238E27FC236}">
                <a16:creationId xmlns:a16="http://schemas.microsoft.com/office/drawing/2014/main" id="{50420205-4021-4B43-B7BD-B3F625426B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3" name="Rectangle 7">
            <a:extLst>
              <a:ext uri="{FF2B5EF4-FFF2-40B4-BE49-F238E27FC236}">
                <a16:creationId xmlns:a16="http://schemas.microsoft.com/office/drawing/2014/main" id="{077180D0-FC02-B84B-B456-1B7B1D1D5A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965003-6494-6247-8ECF-A6A2C31F2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472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– 8 minutes total (about 1 minutes each for introductions)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introduce themselves</a:t>
            </a:r>
          </a:p>
          <a:p>
            <a:pPr marL="285750" indent="-285750">
              <a:buFontTx/>
              <a:buChar char="-"/>
            </a:pPr>
            <a:r>
              <a:rPr lang="en-US" dirty="0"/>
              <a:t>1 thing they are passionate about (hobby, interest)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choose roles for activities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>
            <a:extLst>
              <a:ext uri="{FF2B5EF4-FFF2-40B4-BE49-F238E27FC236}">
                <a16:creationId xmlns:a16="http://schemas.microsoft.com/office/drawing/2014/main" id="{13E20831-E639-D44F-9A7A-390E9BDD3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>
            <a:extLst>
              <a:ext uri="{FF2B5EF4-FFF2-40B4-BE49-F238E27FC236}">
                <a16:creationId xmlns:a16="http://schemas.microsoft.com/office/drawing/2014/main" id="{9C825CEC-6489-E147-8DC6-B9C119590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4627" name="Slide Number Placeholder 3">
            <a:extLst>
              <a:ext uri="{FF2B5EF4-FFF2-40B4-BE49-F238E27FC236}">
                <a16:creationId xmlns:a16="http://schemas.microsoft.com/office/drawing/2014/main" id="{70088659-6F21-6745-8658-2299DC246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7A5CEC0-4200-7748-8363-051E807BB9C3}" type="slidenum">
              <a:rPr lang="en-US" altLang="en-US" sz="1200" b="0" smtClean="0">
                <a:latin typeface="Arial" panose="020B0604020202020204" pitchFamily="34" charset="0"/>
              </a:rPr>
              <a:pPr/>
              <a:t>12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>
            <a:extLst>
              <a:ext uri="{FF2B5EF4-FFF2-40B4-BE49-F238E27FC236}">
                <a16:creationId xmlns:a16="http://schemas.microsoft.com/office/drawing/2014/main" id="{480A5E70-8969-9C4F-A069-79D7B8130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B616A2-00ED-024E-8EF8-C79837FF6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>
                <a:cs typeface="MS PGothic" pitchFamily="34" charset="-128"/>
              </a:rPr>
              <a:t> </a:t>
            </a:r>
          </a:p>
          <a:p>
            <a:pPr>
              <a:defRPr/>
            </a:pPr>
            <a:endParaRPr lang="en-US" b="0" dirty="0"/>
          </a:p>
        </p:txBody>
      </p:sp>
      <p:sp>
        <p:nvSpPr>
          <p:cNvPr id="156675" name="Slide Number Placeholder 3">
            <a:extLst>
              <a:ext uri="{FF2B5EF4-FFF2-40B4-BE49-F238E27FC236}">
                <a16:creationId xmlns:a16="http://schemas.microsoft.com/office/drawing/2014/main" id="{2DEE24FC-4689-A74D-B334-004589C5C8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4426B64-F747-0247-8546-DC0937A5FD36}" type="slidenum">
              <a:rPr lang="en-US" altLang="en-US" sz="1200" b="0" smtClean="0">
                <a:latin typeface="Arial" panose="020B0604020202020204" pitchFamily="34" charset="0"/>
              </a:rPr>
              <a:pPr/>
              <a:t>13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9259D61E-2378-8447-9A20-FB669D31C5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>
            <a:extLst>
              <a:ext uri="{FF2B5EF4-FFF2-40B4-BE49-F238E27FC236}">
                <a16:creationId xmlns:a16="http://schemas.microsoft.com/office/drawing/2014/main" id="{C8545812-99E6-2049-9BD0-0D7B657D4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93F2530B-B5BD-A744-9E4C-36059915C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2398DCA-6E2F-644B-94B7-B884813FB10C}" type="slidenum">
              <a:rPr lang="en-US" altLang="en-US" sz="1200" b="0" smtClean="0">
                <a:latin typeface="Arial" panose="020B0604020202020204" pitchFamily="34" charset="0"/>
              </a:rPr>
              <a:pPr/>
              <a:t>14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>
            <a:extLst>
              <a:ext uri="{FF2B5EF4-FFF2-40B4-BE49-F238E27FC236}">
                <a16:creationId xmlns:a16="http://schemas.microsoft.com/office/drawing/2014/main" id="{A92E84EE-178D-AC46-8482-3376CC26FB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>
            <a:extLst>
              <a:ext uri="{FF2B5EF4-FFF2-40B4-BE49-F238E27FC236}">
                <a16:creationId xmlns:a16="http://schemas.microsoft.com/office/drawing/2014/main" id="{0F1C33FA-CAF1-3045-A217-2BB380E87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n-US" b="0" u="sng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8723" name="Slide Number Placeholder 3">
            <a:extLst>
              <a:ext uri="{FF2B5EF4-FFF2-40B4-BE49-F238E27FC236}">
                <a16:creationId xmlns:a16="http://schemas.microsoft.com/office/drawing/2014/main" id="{A1786999-9719-8141-9880-3BA8A8BE0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50A21EAA-BFA4-904B-9885-04B304FEB00D}" type="slidenum">
              <a:rPr lang="en-US" altLang="en-US" sz="1200" b="0" smtClean="0">
                <a:latin typeface="Arial" panose="020B0604020202020204" pitchFamily="34" charset="0"/>
              </a:rPr>
              <a:pPr/>
              <a:t>15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6A9CE2CD-7369-924C-A3D2-C5C626557B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A7CB522-B93A-A54D-80ED-6AA4A0A34E0C}" type="slidenum">
              <a:rPr lang="en-US" altLang="en-US" sz="1200" b="0" smtClean="0">
                <a:latin typeface="Arial" panose="020B0604020202020204" pitchFamily="34" charset="0"/>
              </a:rPr>
              <a:pPr/>
              <a:t>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36E613E-E9CE-2D41-B135-5D92CB769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63366CD-6233-D840-9A31-C7BAF8E3F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4838"/>
            <a:ext cx="5029200" cy="4184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altLang="en-US" sz="1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9BEB8E1A-32E2-484D-91B8-C1B492791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35FEFF2-BDD7-1048-AAFF-FF9D5C0F5F51}" type="slidenum">
              <a:rPr lang="en-US" altLang="en-US" sz="1200" b="0" smtClean="0">
                <a:latin typeface="Arial" panose="020B0604020202020204" pitchFamily="34" charset="0"/>
              </a:rPr>
              <a:pPr/>
              <a:t>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728EF886-F1C2-8946-A118-A7D0E9291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278411D7-F178-764D-B261-E17F90158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US" altLang="en-US" sz="12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81BA6298-BA02-5640-8FEE-8A0143E6F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689ED3CA-62B4-6945-9E89-C1A07D417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564F2F8E-382A-E947-BC55-EFEA517BB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9C2B1D5-EBFE-D64B-A7B4-E5310676E52B}" type="slidenum">
              <a:rPr lang="en-US" altLang="en-US" sz="1200" b="0" smtClean="0">
                <a:latin typeface="Arial" panose="020B0604020202020204" pitchFamily="34" charset="0"/>
              </a:rPr>
              <a:pPr/>
              <a:t>5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>
            <a:extLst>
              <a:ext uri="{FF2B5EF4-FFF2-40B4-BE49-F238E27FC236}">
                <a16:creationId xmlns:a16="http://schemas.microsoft.com/office/drawing/2014/main" id="{001506F6-FB18-244E-989E-464C06AD4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>
            <a:extLst>
              <a:ext uri="{FF2B5EF4-FFF2-40B4-BE49-F238E27FC236}">
                <a16:creationId xmlns:a16="http://schemas.microsoft.com/office/drawing/2014/main" id="{53E00FA0-93D7-3D42-82DC-0824CA8AB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F44ADF34-2059-A54D-9F10-F640EBF6F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20F6F92-D8AD-9040-9BFC-FF1077027E24}" type="slidenum">
              <a:rPr lang="en-US" altLang="en-US" sz="1200" b="0" smtClean="0">
                <a:latin typeface="Arial" panose="020B0604020202020204" pitchFamily="34" charset="0"/>
              </a:rPr>
              <a:pPr/>
              <a:t>6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EA9F160B-3827-FF4B-954C-9AF15096B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7B25C-739B-4342-88EA-9EB851D5B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dirty="0">
              <a:cs typeface="MS PGothic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F12551AC-198F-A84A-8102-3330CBC68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296157F-59DA-8D4B-BAA8-72F079EB0DA0}" type="slidenum">
              <a:rPr lang="en-US" altLang="en-US" sz="1200" b="0" smtClean="0">
                <a:latin typeface="Arial" panose="020B0604020202020204" pitchFamily="34" charset="0"/>
              </a:rPr>
              <a:pPr/>
              <a:t>7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DDA5AEFA-65A2-E847-96C8-0DB649F79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6BF407A0-ACF6-704F-8033-16715DEDB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46FA6885-2545-744B-AA1A-1206EAE63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3A64731-8A83-184C-AB0F-F76FF318B882}" type="slidenum">
              <a:rPr lang="en-US" altLang="en-US" sz="1200" b="0" smtClean="0">
                <a:latin typeface="Arial" panose="020B0604020202020204" pitchFamily="34" charset="0"/>
              </a:rPr>
              <a:pPr/>
              <a:t>9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461E311A-1E91-7E4E-8593-7A9C78778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F2BD2-E138-8148-9CB5-989FF9744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MS PGothic" pitchFamily="34" charset="-128"/>
            </a:endParaRP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1A84BF9D-A979-E643-8594-33AD3AD3A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EE15A15-8D6E-6040-9AFB-A84CC5692BFC}" type="slidenum">
              <a:rPr lang="en-US" altLang="en-US" sz="1200" b="0" smtClean="0">
                <a:latin typeface="Arial" panose="020B0604020202020204" pitchFamily="34" charset="0"/>
              </a:rPr>
              <a:pPr/>
              <a:t>10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656531CA-1C86-E34D-916E-59355B815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3974608-CD40-C44D-B97B-FB2F64BE1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9583-D11C-AD4D-B0F0-3FFE86B72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810" y="1242134"/>
            <a:ext cx="7612856" cy="2642388"/>
          </a:xfrm>
        </p:spPr>
        <p:txBody>
          <a:bodyPr anchor="b"/>
          <a:lstStyle>
            <a:lvl1pPr algn="ctr">
              <a:defRPr sz="4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57264-5B70-7C4F-9BEE-A653E842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810" y="3986423"/>
            <a:ext cx="7612856" cy="1832453"/>
          </a:xfrm>
        </p:spPr>
        <p:txBody>
          <a:bodyPr/>
          <a:lstStyle>
            <a:lvl1pPr marL="0" indent="0" algn="ctr">
              <a:buNone/>
              <a:defRPr sz="1998"/>
            </a:lvl1pPr>
            <a:lvl2pPr marL="380665" indent="0" algn="ctr">
              <a:buNone/>
              <a:defRPr sz="1665"/>
            </a:lvl2pPr>
            <a:lvl3pPr marL="761329" indent="0" algn="ctr">
              <a:buNone/>
              <a:defRPr sz="1499"/>
            </a:lvl3pPr>
            <a:lvl4pPr marL="1141994" indent="0" algn="ctr">
              <a:buNone/>
              <a:defRPr sz="1332"/>
            </a:lvl4pPr>
            <a:lvl5pPr marL="1522659" indent="0" algn="ctr">
              <a:buNone/>
              <a:defRPr sz="1332"/>
            </a:lvl5pPr>
            <a:lvl6pPr marL="1903324" indent="0" algn="ctr">
              <a:buNone/>
              <a:defRPr sz="1332"/>
            </a:lvl6pPr>
            <a:lvl7pPr marL="2283988" indent="0" algn="ctr">
              <a:buNone/>
              <a:defRPr sz="1332"/>
            </a:lvl7pPr>
            <a:lvl8pPr marL="2664653" indent="0" algn="ctr">
              <a:buNone/>
              <a:defRPr sz="1332"/>
            </a:lvl8pPr>
            <a:lvl9pPr marL="3045318" indent="0" algn="ctr">
              <a:buNone/>
              <a:defRPr sz="13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678AF-C918-134E-A324-E13AC53D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E6D0F-60DB-E346-A76A-391A8044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BB356-5D7C-434D-A1CA-7F821625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E5EB-6960-BD4F-8B88-FFEE6D4A9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98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7E4B-B311-254B-A321-6E659750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9EDAC-DD75-7243-8ED5-4EB91FD5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E7F3E-750C-9D4C-B0C2-083EC947E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1115B-BF77-504C-A79D-FD27C02C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852A6-9E15-5F43-AC9D-5857298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D01D-F0D1-0149-B031-29CB89D7E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39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49A5C-7CDA-974C-B71F-48CF964DF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63934" y="404089"/>
            <a:ext cx="2188696" cy="6432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4DA51-7D9F-2141-AB13-D3413205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7845" y="404089"/>
            <a:ext cx="6439208" cy="64320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9C353-2432-224A-9690-C69C3D68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9968B-AD72-8343-9830-93C30D38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EBF05-89E1-214F-BBB7-DCA04DD3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A0E86-008B-3D43-9B24-C01E9929F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736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214313"/>
            <a:ext cx="10150475" cy="65325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761B2C-52A1-834D-B180-243C1D53B1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696B7F-AA2D-F74B-8F7F-511D63359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9EAF0D-6A70-3F43-AD91-E860248CE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4C67-67C9-C54E-ACE7-263C53EAAD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9006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3E23-DD06-0B4C-98D0-A0D5E2D4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75D3-EB75-2045-8766-753F2287D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76142-DA75-CB42-8F37-07FC2849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B408-5711-7C45-A9C3-BBF2EEF1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3FEDC-9C74-8943-A05B-007E4FB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D110-B58B-3A45-B945-C4B65DBA7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09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1998-AD2E-7F4F-A4E5-06FAFFA2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58" y="1892190"/>
            <a:ext cx="8754785" cy="3157161"/>
          </a:xfrm>
        </p:spPr>
        <p:txBody>
          <a:bodyPr anchor="b"/>
          <a:lstStyle>
            <a:lvl1pPr>
              <a:defRPr sz="4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5B95E-A94A-154A-8C48-2C91A442D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558" y="5079219"/>
            <a:ext cx="8754785" cy="1660277"/>
          </a:xfrm>
        </p:spPr>
        <p:txBody>
          <a:bodyPr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380665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2pPr>
            <a:lvl3pPr marL="761329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3pPr>
            <a:lvl4pPr marL="1141994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4pPr>
            <a:lvl5pPr marL="1522659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5pPr>
            <a:lvl6pPr marL="1903324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6pPr>
            <a:lvl7pPr marL="2283988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7pPr>
            <a:lvl8pPr marL="2664653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8pPr>
            <a:lvl9pPr marL="3045318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1223C-BA92-5F4F-BE03-5CD06AFFB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572D0-CBE5-6542-828C-8A5D6FFA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D4283-165F-E743-A4B6-87A48C19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AE271-9AE0-6740-B6D7-0EAE8BF5C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51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9132-A75B-954F-8EEF-850B1B0B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EB74-BCDA-7843-864B-8DD11F806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845" y="2020443"/>
            <a:ext cx="4313952" cy="4815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3AF64-D19B-1D43-8A04-5AFE0FB0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678" y="2020443"/>
            <a:ext cx="4313952" cy="4815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24991E-59EB-4842-B61F-4499E701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834C5C-6A1D-CB48-9640-FCF95EFE5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F88461-7E0F-7A40-BD1C-7379B988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32D8-6C60-3748-A5FA-4B309DA9C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61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45C6-572B-7940-8C11-4BE12AF5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7" y="404089"/>
            <a:ext cx="8754785" cy="1467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5C2F5-FC37-974C-97A2-350D0977F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168" y="1860565"/>
            <a:ext cx="4294126" cy="911834"/>
          </a:xfrm>
        </p:spPr>
        <p:txBody>
          <a:bodyPr anchor="b"/>
          <a:lstStyle>
            <a:lvl1pPr marL="0" indent="0">
              <a:buNone/>
              <a:defRPr sz="1998" b="1"/>
            </a:lvl1pPr>
            <a:lvl2pPr marL="380665" indent="0">
              <a:buNone/>
              <a:defRPr sz="1665" b="1"/>
            </a:lvl2pPr>
            <a:lvl3pPr marL="761329" indent="0">
              <a:buNone/>
              <a:defRPr sz="1499" b="1"/>
            </a:lvl3pPr>
            <a:lvl4pPr marL="1141994" indent="0">
              <a:buNone/>
              <a:defRPr sz="1332" b="1"/>
            </a:lvl4pPr>
            <a:lvl5pPr marL="1522659" indent="0">
              <a:buNone/>
              <a:defRPr sz="1332" b="1"/>
            </a:lvl5pPr>
            <a:lvl6pPr marL="1903324" indent="0">
              <a:buNone/>
              <a:defRPr sz="1332" b="1"/>
            </a:lvl6pPr>
            <a:lvl7pPr marL="2283988" indent="0">
              <a:buNone/>
              <a:defRPr sz="1332" b="1"/>
            </a:lvl7pPr>
            <a:lvl8pPr marL="2664653" indent="0">
              <a:buNone/>
              <a:defRPr sz="1332" b="1"/>
            </a:lvl8pPr>
            <a:lvl9pPr marL="3045318" indent="0">
              <a:buNone/>
              <a:defRPr sz="13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7ABE9-DDB7-A240-BE10-239D650D0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168" y="2772399"/>
            <a:ext cx="4294126" cy="4077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0830B-3DA8-D04F-84B7-E3A0358F1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8678" y="1860565"/>
            <a:ext cx="4315274" cy="911834"/>
          </a:xfrm>
        </p:spPr>
        <p:txBody>
          <a:bodyPr anchor="b"/>
          <a:lstStyle>
            <a:lvl1pPr marL="0" indent="0">
              <a:buNone/>
              <a:defRPr sz="1998" b="1"/>
            </a:lvl1pPr>
            <a:lvl2pPr marL="380665" indent="0">
              <a:buNone/>
              <a:defRPr sz="1665" b="1"/>
            </a:lvl2pPr>
            <a:lvl3pPr marL="761329" indent="0">
              <a:buNone/>
              <a:defRPr sz="1499" b="1"/>
            </a:lvl3pPr>
            <a:lvl4pPr marL="1141994" indent="0">
              <a:buNone/>
              <a:defRPr sz="1332" b="1"/>
            </a:lvl4pPr>
            <a:lvl5pPr marL="1522659" indent="0">
              <a:buNone/>
              <a:defRPr sz="1332" b="1"/>
            </a:lvl5pPr>
            <a:lvl6pPr marL="1903324" indent="0">
              <a:buNone/>
              <a:defRPr sz="1332" b="1"/>
            </a:lvl6pPr>
            <a:lvl7pPr marL="2283988" indent="0">
              <a:buNone/>
              <a:defRPr sz="1332" b="1"/>
            </a:lvl7pPr>
            <a:lvl8pPr marL="2664653" indent="0">
              <a:buNone/>
              <a:defRPr sz="1332" b="1"/>
            </a:lvl8pPr>
            <a:lvl9pPr marL="3045318" indent="0">
              <a:buNone/>
              <a:defRPr sz="13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86C04-F575-5548-8F91-B898099D4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8678" y="2772399"/>
            <a:ext cx="4315274" cy="4077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91D8E-3D94-9941-8E1E-C7A9305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6D0B4F-7F3B-E142-AD4B-3A57543A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A3E9B3-8410-024D-B327-2199D0FE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D338-01C3-494E-86D6-F095F6A74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49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EDA0-A028-9847-B293-D14776C6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F149B79-3C69-4D47-9890-FC7C18B6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40527C-0842-9343-8D88-6D6BCE9D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89C41B-B043-F44A-ADEE-DD85CE34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7C57E-612A-6644-890E-278E4D8F1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7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279EEC1-7CC9-364B-BBBC-A1FBBAF54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52223F-4F4C-234D-A6DE-7E81123C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3392B5-B919-584F-9A25-6EF9124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80325-5C99-D94E-B44B-8EF4267FB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6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1457-46E6-BB4E-B816-EED969B4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8" y="505989"/>
            <a:ext cx="3273792" cy="1770962"/>
          </a:xfrm>
        </p:spPr>
        <p:txBody>
          <a:bodyPr anchor="b"/>
          <a:lstStyle>
            <a:lvl1pPr>
              <a:defRPr sz="26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BD227-2392-F648-BE1F-7F0DA5FC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274" y="1092797"/>
            <a:ext cx="5138678" cy="5393704"/>
          </a:xfrm>
        </p:spPr>
        <p:txBody>
          <a:bodyPr/>
          <a:lstStyle>
            <a:lvl1pPr>
              <a:defRPr sz="2664"/>
            </a:lvl1pPr>
            <a:lvl2pPr>
              <a:defRPr sz="2331"/>
            </a:lvl2pPr>
            <a:lvl3pPr>
              <a:defRPr sz="1998"/>
            </a:lvl3pPr>
            <a:lvl4pPr>
              <a:defRPr sz="1665"/>
            </a:lvl4pPr>
            <a:lvl5pPr>
              <a:defRPr sz="1665"/>
            </a:lvl5pPr>
            <a:lvl6pPr>
              <a:defRPr sz="1665"/>
            </a:lvl6pPr>
            <a:lvl7pPr>
              <a:defRPr sz="1665"/>
            </a:lvl7pPr>
            <a:lvl8pPr>
              <a:defRPr sz="1665"/>
            </a:lvl8pPr>
            <a:lvl9pPr>
              <a:defRPr sz="16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D10A5-B2E6-F842-A4A1-E9FC97F9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168" y="2276951"/>
            <a:ext cx="3273792" cy="4218334"/>
          </a:xfrm>
        </p:spPr>
        <p:txBody>
          <a:bodyPr/>
          <a:lstStyle>
            <a:lvl1pPr marL="0" indent="0">
              <a:buNone/>
              <a:defRPr sz="1332"/>
            </a:lvl1pPr>
            <a:lvl2pPr marL="380665" indent="0">
              <a:buNone/>
              <a:defRPr sz="1166"/>
            </a:lvl2pPr>
            <a:lvl3pPr marL="761329" indent="0">
              <a:buNone/>
              <a:defRPr sz="999"/>
            </a:lvl3pPr>
            <a:lvl4pPr marL="1141994" indent="0">
              <a:buNone/>
              <a:defRPr sz="833"/>
            </a:lvl4pPr>
            <a:lvl5pPr marL="1522659" indent="0">
              <a:buNone/>
              <a:defRPr sz="833"/>
            </a:lvl5pPr>
            <a:lvl6pPr marL="1903324" indent="0">
              <a:buNone/>
              <a:defRPr sz="833"/>
            </a:lvl6pPr>
            <a:lvl7pPr marL="2283988" indent="0">
              <a:buNone/>
              <a:defRPr sz="833"/>
            </a:lvl7pPr>
            <a:lvl8pPr marL="2664653" indent="0">
              <a:buNone/>
              <a:defRPr sz="833"/>
            </a:lvl8pPr>
            <a:lvl9pPr marL="304531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BA06EF-4278-0B41-A770-0B098710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EA289B-B37D-444C-B393-AEB3D5CA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FBBAB8-7554-A74B-8809-D3D4901E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6893-F325-8C47-A44E-8F8DDBE54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63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068D-37D5-3B4B-AA7D-FBCC0347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8" y="505989"/>
            <a:ext cx="3273792" cy="1770962"/>
          </a:xfrm>
        </p:spPr>
        <p:txBody>
          <a:bodyPr anchor="b"/>
          <a:lstStyle>
            <a:lvl1pPr>
              <a:defRPr sz="26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FEEF7-DB7B-BA41-AD5B-C58AABFCC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5274" y="1092797"/>
            <a:ext cx="5138678" cy="5393704"/>
          </a:xfrm>
        </p:spPr>
        <p:txBody>
          <a:bodyPr rtlCol="0">
            <a:normAutofit/>
          </a:bodyPr>
          <a:lstStyle>
            <a:lvl1pPr marL="0" indent="0">
              <a:buNone/>
              <a:defRPr sz="2664"/>
            </a:lvl1pPr>
            <a:lvl2pPr marL="380665" indent="0">
              <a:buNone/>
              <a:defRPr sz="2331"/>
            </a:lvl2pPr>
            <a:lvl3pPr marL="761329" indent="0">
              <a:buNone/>
              <a:defRPr sz="1998"/>
            </a:lvl3pPr>
            <a:lvl4pPr marL="1141994" indent="0">
              <a:buNone/>
              <a:defRPr sz="1665"/>
            </a:lvl4pPr>
            <a:lvl5pPr marL="1522659" indent="0">
              <a:buNone/>
              <a:defRPr sz="1665"/>
            </a:lvl5pPr>
            <a:lvl6pPr marL="1903324" indent="0">
              <a:buNone/>
              <a:defRPr sz="1665"/>
            </a:lvl6pPr>
            <a:lvl7pPr marL="2283988" indent="0">
              <a:buNone/>
              <a:defRPr sz="1665"/>
            </a:lvl7pPr>
            <a:lvl8pPr marL="2664653" indent="0">
              <a:buNone/>
              <a:defRPr sz="1665"/>
            </a:lvl8pPr>
            <a:lvl9pPr marL="3045318" indent="0">
              <a:buNone/>
              <a:defRPr sz="1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4E85-EE92-024A-B675-CAFD327D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168" y="2276951"/>
            <a:ext cx="3273792" cy="4218334"/>
          </a:xfrm>
        </p:spPr>
        <p:txBody>
          <a:bodyPr/>
          <a:lstStyle>
            <a:lvl1pPr marL="0" indent="0">
              <a:buNone/>
              <a:defRPr sz="1332"/>
            </a:lvl1pPr>
            <a:lvl2pPr marL="380665" indent="0">
              <a:buNone/>
              <a:defRPr sz="1166"/>
            </a:lvl2pPr>
            <a:lvl3pPr marL="761329" indent="0">
              <a:buNone/>
              <a:defRPr sz="999"/>
            </a:lvl3pPr>
            <a:lvl4pPr marL="1141994" indent="0">
              <a:buNone/>
              <a:defRPr sz="833"/>
            </a:lvl4pPr>
            <a:lvl5pPr marL="1522659" indent="0">
              <a:buNone/>
              <a:defRPr sz="833"/>
            </a:lvl5pPr>
            <a:lvl6pPr marL="1903324" indent="0">
              <a:buNone/>
              <a:defRPr sz="833"/>
            </a:lvl6pPr>
            <a:lvl7pPr marL="2283988" indent="0">
              <a:buNone/>
              <a:defRPr sz="833"/>
            </a:lvl7pPr>
            <a:lvl8pPr marL="2664653" indent="0">
              <a:buNone/>
              <a:defRPr sz="833"/>
            </a:lvl8pPr>
            <a:lvl9pPr marL="304531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74EDDB-23AB-A74F-8AD2-E0ED7608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847CEE-6CA5-4343-B088-872157FC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895728-F735-4E4D-81CC-6F67D346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32920-2A2A-354A-84D4-A9CE72569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3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50DF45F-AC60-D948-8869-14535EBA5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8500" y="404813"/>
            <a:ext cx="87534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255E809-335E-554F-8649-08C10B284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2020888"/>
            <a:ext cx="8753475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81FB-C2EC-944D-A17D-10891CEAA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34213"/>
            <a:ext cx="22828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B7AF-0D90-8D4D-B595-D71F67CD7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2325" y="7034213"/>
            <a:ext cx="34258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5981E-1161-BE43-9A25-7911EEF18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9150" y="7034213"/>
            <a:ext cx="22828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2E618A-67CA-8C4C-B334-2391924DB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93656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474321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854985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3235650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1pPr>
      <a:lvl2pPr marL="380665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2pPr>
      <a:lvl3pPr marL="761329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41994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22659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903324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83988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664653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3045318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\\Users\juliem\Documents\H%20S%20A%20Canada\video.books.articles.%20resources\video\Garth%20Brooks%20-%20Standing%20Outside%20The%20Fire.m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9588-D90B-0B45-ABDC-9426045C6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6" y="1"/>
            <a:ext cx="10119783" cy="3862122"/>
          </a:xfrm>
          <a:solidFill>
            <a:srgbClr val="C1CD23"/>
          </a:solidFill>
          <a:ln>
            <a:solidFill>
              <a:srgbClr val="92D05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24682-9E55-F249-8B7F-08092051F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5" y="934980"/>
            <a:ext cx="10119782" cy="6654858"/>
          </a:xfrm>
          <a:solidFill>
            <a:srgbClr val="0070C0"/>
          </a:solidFill>
        </p:spPr>
        <p:txBody>
          <a:bodyPr>
            <a:normAutofit/>
          </a:bodyPr>
          <a:lstStyle/>
          <a:p>
            <a:endParaRPr lang="en-US" sz="7968" dirty="0">
              <a:solidFill>
                <a:schemeClr val="bg1"/>
              </a:solidFill>
              <a:latin typeface="Claire Hand" panose="02000506040000020004" pitchFamily="2" charset="0"/>
            </a:endParaRPr>
          </a:p>
          <a:p>
            <a:r>
              <a:rPr lang="en-US" sz="9739" dirty="0">
                <a:solidFill>
                  <a:schemeClr val="bg1"/>
                </a:solidFill>
                <a:latin typeface="Claire Hand" panose="02000506040000020004" pitchFamily="2" charset="0"/>
              </a:rPr>
              <a:t>Person-</a:t>
            </a:r>
            <a:r>
              <a:rPr lang="en-US" sz="9739" dirty="0" err="1">
                <a:solidFill>
                  <a:schemeClr val="bg1"/>
                </a:solidFill>
                <a:latin typeface="Claire Hand" panose="02000506040000020004" pitchFamily="2" charset="0"/>
              </a:rPr>
              <a:t>Centred</a:t>
            </a:r>
            <a:r>
              <a:rPr lang="en-US" sz="9739" dirty="0">
                <a:solidFill>
                  <a:schemeClr val="bg1"/>
                </a:solidFill>
                <a:latin typeface="Claire Hand" panose="02000506040000020004" pitchFamily="2" charset="0"/>
              </a:rPr>
              <a:t> Approaches</a:t>
            </a:r>
          </a:p>
          <a:p>
            <a:r>
              <a:rPr lang="en-US" sz="3984" dirty="0">
                <a:latin typeface="Claire Hand" panose="02000506040000020004" pitchFamily="2" charset="0"/>
              </a:rPr>
              <a:t>Day two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18291D6-E345-4B4D-80E4-75BA8A67FCFB}"/>
              </a:ext>
            </a:extLst>
          </p:cNvPr>
          <p:cNvSpPr txBox="1">
            <a:spLocks/>
          </p:cNvSpPr>
          <p:nvPr/>
        </p:nvSpPr>
        <p:spPr>
          <a:xfrm>
            <a:off x="15343" y="934980"/>
            <a:ext cx="10119782" cy="6654858"/>
          </a:xfrm>
          <a:prstGeom prst="rect">
            <a:avLst/>
          </a:prstGeom>
          <a:solidFill>
            <a:srgbClr val="005294"/>
          </a:solidFill>
        </p:spPr>
        <p:txBody>
          <a:bodyPr vert="horz" lIns="101198" tIns="50599" rIns="101198" bIns="5059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968" dirty="0">
              <a:solidFill>
                <a:schemeClr val="bg1"/>
              </a:solidFill>
              <a:latin typeface="Claire Hand" panose="02000506040000020004" pitchFamily="2" charset="0"/>
            </a:endParaRPr>
          </a:p>
          <a:p>
            <a:r>
              <a:rPr lang="en-CA" sz="9739" dirty="0">
                <a:solidFill>
                  <a:schemeClr val="bg1"/>
                </a:solidFill>
                <a:latin typeface="Claire Hand" panose="02000506040000020004" pitchFamily="2" charset="0"/>
              </a:rPr>
              <a:t>Person-Centred</a:t>
            </a:r>
            <a:r>
              <a:rPr lang="en-US" sz="9739" dirty="0">
                <a:solidFill>
                  <a:schemeClr val="bg1"/>
                </a:solidFill>
                <a:latin typeface="Claire Hand" panose="02000506040000020004" pitchFamily="2" charset="0"/>
              </a:rPr>
              <a:t> Approaches</a:t>
            </a:r>
          </a:p>
          <a:p>
            <a:endParaRPr lang="en-US" sz="3984" dirty="0">
              <a:latin typeface="Claire Hand" panose="02000506040000020004" pitchFamily="2" charset="0"/>
            </a:endParaRPr>
          </a:p>
          <a:p>
            <a:r>
              <a:rPr lang="en-US" sz="3984" dirty="0">
                <a:latin typeface="Claire Hand" panose="02000506040000020004" pitchFamily="2" charset="0"/>
              </a:rPr>
              <a:t>Session 5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2722F741-6609-DD46-B9DA-951C85CCC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13" y="6533860"/>
            <a:ext cx="1996091" cy="8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4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3">
            <a:extLst>
              <a:ext uri="{FF2B5EF4-FFF2-40B4-BE49-F238E27FC236}">
                <a16:creationId xmlns:a16="http://schemas.microsoft.com/office/drawing/2014/main" id="{DBB0901E-21C7-6F49-8A50-741F083BD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174875"/>
            <a:ext cx="8686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200" b="0" dirty="0">
              <a:latin typeface="Helvetica" pitchFamily="2" charset="0"/>
            </a:endParaRPr>
          </a:p>
          <a:p>
            <a:r>
              <a:rPr lang="en-US" altLang="en-US" sz="3200" b="0" dirty="0">
                <a:solidFill>
                  <a:srgbClr val="B3C33C"/>
                </a:solidFill>
                <a:latin typeface="Helvetica" pitchFamily="2" charset="0"/>
              </a:rPr>
              <a:t>Reflect current reality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What is working now, not what would or could work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Focus on a specific issue or area of life</a:t>
            </a:r>
          </a:p>
          <a:p>
            <a:endParaRPr lang="en-US" altLang="en-US" sz="2800" b="0" dirty="0">
              <a:latin typeface="Helvetica" pitchFamily="2" charset="0"/>
            </a:endParaRPr>
          </a:p>
          <a:p>
            <a:r>
              <a:rPr lang="en-US" altLang="en-US" sz="3200" b="0" dirty="0">
                <a:solidFill>
                  <a:srgbClr val="B3C33C"/>
                </a:solidFill>
                <a:latin typeface="Helvetica" pitchFamily="2" charset="0"/>
              </a:rPr>
              <a:t>Peel the onion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Always ask the question behind the question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Dig deeper to find more meaningful information</a:t>
            </a:r>
          </a:p>
          <a:p>
            <a:r>
              <a:rPr lang="en-US" altLang="en-US" sz="2800" b="0" dirty="0">
                <a:latin typeface="Helvetica" pitchFamily="2" charset="0"/>
              </a:rPr>
              <a:t> </a:t>
            </a:r>
            <a:endParaRPr lang="en-US" altLang="en-US" sz="3200" b="0" dirty="0">
              <a:latin typeface="Helvetica" pitchFamily="2" charset="0"/>
            </a:endParaRPr>
          </a:p>
        </p:txBody>
      </p:sp>
      <p:sp>
        <p:nvSpPr>
          <p:cNvPr id="149506" name="Rectangle 10">
            <a:extLst>
              <a:ext uri="{FF2B5EF4-FFF2-40B4-BE49-F238E27FC236}">
                <a16:creationId xmlns:a16="http://schemas.microsoft.com/office/drawing/2014/main" id="{CBC24263-3ACE-E548-9794-94720FCA1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513"/>
            <a:ext cx="10150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354" tIns="50676" rIns="101354" bIns="50676" anchor="ctr"/>
          <a:lstStyle>
            <a:lvl1pPr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 dirty="0">
                <a:solidFill>
                  <a:srgbClr val="B3C33C"/>
                </a:solidFill>
                <a:latin typeface="Helvetica" pitchFamily="2" charset="0"/>
              </a:rPr>
              <a:t>Working/Not Working</a:t>
            </a:r>
          </a:p>
          <a:p>
            <a:pPr algn="ctr"/>
            <a:r>
              <a:rPr lang="en-US" altLang="en-US" sz="4000" b="0" dirty="0">
                <a:solidFill>
                  <a:srgbClr val="B3C33C"/>
                </a:solidFill>
                <a:latin typeface="Helvetica" pitchFamily="2" charset="0"/>
              </a:rPr>
              <a:t> things to keep in mind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9EE4C4-590A-B84D-B34A-8B551DCB6965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9">
            <a:extLst>
              <a:ext uri="{FF2B5EF4-FFF2-40B4-BE49-F238E27FC236}">
                <a16:creationId xmlns:a16="http://schemas.microsoft.com/office/drawing/2014/main" id="{B5471101-52F2-234D-AEC9-59A02FB2D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2043113"/>
            <a:ext cx="89154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0" dirty="0">
                <a:solidFill>
                  <a:srgbClr val="B3C33C"/>
                </a:solidFill>
                <a:latin typeface="Helvetica" pitchFamily="2" charset="0"/>
              </a:rPr>
              <a:t>Negotiation tool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All must feel listened to – accurately reflect perspectives 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Start by focusing on common ground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Remain unconditionally constructive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It is done in partnership</a:t>
            </a:r>
          </a:p>
          <a:p>
            <a:endParaRPr lang="en-US" altLang="en-US" sz="3200" b="0" dirty="0">
              <a:solidFill>
                <a:srgbClr val="9DD500"/>
              </a:solidFill>
              <a:latin typeface="Helvetica" pitchFamily="2" charset="0"/>
            </a:endParaRPr>
          </a:p>
          <a:p>
            <a:r>
              <a:rPr lang="en-US" altLang="en-US" sz="3200" b="0" dirty="0">
                <a:solidFill>
                  <a:srgbClr val="B3C33C"/>
                </a:solidFill>
                <a:latin typeface="Helvetica" pitchFamily="2" charset="0"/>
              </a:rPr>
              <a:t>Bridge to action planning  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What needs to be maintained/enhanced?  </a:t>
            </a:r>
          </a:p>
          <a:p>
            <a:pPr>
              <a:buFontTx/>
              <a:buChar char="•"/>
            </a:pPr>
            <a:r>
              <a:rPr lang="en-US" altLang="en-US" sz="2800" b="0" dirty="0">
                <a:latin typeface="Helvetica" pitchFamily="2" charset="0"/>
              </a:rPr>
              <a:t>What needs to change?</a:t>
            </a:r>
          </a:p>
        </p:txBody>
      </p:sp>
      <p:sp>
        <p:nvSpPr>
          <p:cNvPr id="151554" name="Rectangle 10">
            <a:extLst>
              <a:ext uri="{FF2B5EF4-FFF2-40B4-BE49-F238E27FC236}">
                <a16:creationId xmlns:a16="http://schemas.microsoft.com/office/drawing/2014/main" id="{D4D7BF93-2A43-204F-B0EA-A0DDC52A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9113"/>
            <a:ext cx="10150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354" tIns="50676" rIns="101354" bIns="50676" anchor="ctr"/>
          <a:lstStyle>
            <a:lvl1pPr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 dirty="0">
                <a:solidFill>
                  <a:srgbClr val="B3C33C"/>
                </a:solidFill>
                <a:latin typeface="Helvetica" pitchFamily="2" charset="0"/>
              </a:rPr>
              <a:t>Working/Not Working </a:t>
            </a:r>
          </a:p>
          <a:p>
            <a:pPr algn="ctr"/>
            <a:r>
              <a:rPr lang="en-US" altLang="en-US" sz="4000" b="0" dirty="0">
                <a:solidFill>
                  <a:srgbClr val="B3C33C"/>
                </a:solidFill>
                <a:latin typeface="Helvetica" pitchFamily="2" charset="0"/>
              </a:rPr>
              <a:t>how to use 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9EF325-782E-6847-8589-30322440491A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6719" name="Group 31">
            <a:extLst>
              <a:ext uri="{FF2B5EF4-FFF2-40B4-BE49-F238E27FC236}">
                <a16:creationId xmlns:a16="http://schemas.microsoft.com/office/drawing/2014/main" id="{337D3DB4-FF13-B949-BB7E-9279D9A78126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-182563" y="0"/>
          <a:ext cx="10150475" cy="7704932"/>
        </p:xfrm>
        <a:graphic>
          <a:graphicData uri="http://schemas.openxmlformats.org/drawingml/2006/table">
            <a:tbl>
              <a:tblPr>
                <a:effectLst>
                  <a:outerShdw blurRad="50800" dist="50800" dir="21540000" algn="tl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7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4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119"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What works/makes sense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What doesn’t work/make sense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700"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 defTabSz="101441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50000"/>
                        <a:buFontTx/>
                        <a:buChar char="•"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 defTabSz="101441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7113"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lang="en-GB" b="1" kern="1200" dirty="0">
                        <a:solidFill>
                          <a:schemeClr val="tx1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 defTabSz="101441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 defTabSz="101441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603" name="Text Box 22">
            <a:extLst>
              <a:ext uri="{FF2B5EF4-FFF2-40B4-BE49-F238E27FC236}">
                <a16:creationId xmlns:a16="http://schemas.microsoft.com/office/drawing/2014/main" id="{343FE985-058E-C44A-A3F8-1D46BC8805E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908049" y="1771650"/>
            <a:ext cx="274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0">
                <a:latin typeface="Helvetica" pitchFamily="2" charset="0"/>
              </a:rPr>
              <a:t>Person’s</a:t>
            </a:r>
          </a:p>
          <a:p>
            <a:pPr>
              <a:lnSpc>
                <a:spcPct val="80000"/>
              </a:lnSpc>
            </a:pPr>
            <a:r>
              <a:rPr lang="en-US" altLang="en-US" b="0">
                <a:latin typeface="Helvetica" pitchFamily="2" charset="0"/>
              </a:rPr>
              <a:t>perspective</a:t>
            </a:r>
          </a:p>
        </p:txBody>
      </p:sp>
      <p:sp>
        <p:nvSpPr>
          <p:cNvPr id="153604" name="Text Box 23">
            <a:extLst>
              <a:ext uri="{FF2B5EF4-FFF2-40B4-BE49-F238E27FC236}">
                <a16:creationId xmlns:a16="http://schemas.microsoft.com/office/drawing/2014/main" id="{32B35A72-CCD9-554B-8805-66ABCDB1864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908049" y="5124450"/>
            <a:ext cx="274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0">
                <a:latin typeface="Helvetica" pitchFamily="2" charset="0"/>
              </a:rPr>
              <a:t>Staff’s</a:t>
            </a:r>
          </a:p>
          <a:p>
            <a:pPr>
              <a:lnSpc>
                <a:spcPct val="80000"/>
              </a:lnSpc>
            </a:pPr>
            <a:r>
              <a:rPr lang="en-US" altLang="en-US" b="0">
                <a:latin typeface="Helvetica" pitchFamily="2" charset="0"/>
              </a:rPr>
              <a:t>perspective</a:t>
            </a:r>
          </a:p>
        </p:txBody>
      </p:sp>
      <p:sp>
        <p:nvSpPr>
          <p:cNvPr id="36869" name="Text Box 26">
            <a:extLst>
              <a:ext uri="{FF2B5EF4-FFF2-40B4-BE49-F238E27FC236}">
                <a16:creationId xmlns:a16="http://schemas.microsoft.com/office/drawing/2014/main" id="{7D6A64B4-61E0-684E-BD1D-756BA100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536700"/>
            <a:ext cx="2490787" cy="4519613"/>
          </a:xfrm>
          <a:prstGeom prst="rect">
            <a:avLst/>
          </a:prstGeom>
          <a:solidFill>
            <a:srgbClr val="B3C33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01370" tIns="50685" rIns="101370" bIns="50685">
            <a:spAutoFit/>
          </a:bodyPr>
          <a:lstStyle>
            <a:lvl1pPr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Helvetica" pitchFamily="2" charset="0"/>
              </a:rPr>
              <a:t>USE THIS INFORMATION TO BUILD THE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Helvetica" pitchFamily="2" charset="0"/>
              </a:rPr>
              <a:t>A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G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E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N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D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A  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Helvetica" pitchFamily="2" charset="0"/>
              </a:rPr>
              <a:t>FOR THINGS THAT ARE TO STAY THE SAME</a:t>
            </a:r>
          </a:p>
        </p:txBody>
      </p:sp>
      <p:sp>
        <p:nvSpPr>
          <p:cNvPr id="36870" name="Text Box 27">
            <a:extLst>
              <a:ext uri="{FF2B5EF4-FFF2-40B4-BE49-F238E27FC236}">
                <a16:creationId xmlns:a16="http://schemas.microsoft.com/office/drawing/2014/main" id="{7657ECD7-9708-804E-A594-E63A3663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1697038"/>
            <a:ext cx="2895600" cy="4197350"/>
          </a:xfrm>
          <a:prstGeom prst="rect">
            <a:avLst/>
          </a:prstGeom>
          <a:solidFill>
            <a:srgbClr val="B3C33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01370" tIns="50685" rIns="101370" bIns="50685">
            <a:spAutoFit/>
          </a:bodyPr>
          <a:lstStyle>
            <a:lvl1pPr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1014413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80808"/>
                </a:solidFill>
                <a:latin typeface="Helvetica" pitchFamily="2" charset="0"/>
              </a:rPr>
              <a:t>USE THIS INFORMATION TO BUILD THE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  <a:t>A</a:t>
            </a:r>
            <a:b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  <a:t>G</a:t>
            </a:r>
            <a:b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  <a:t>E</a:t>
            </a:r>
            <a:b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  <a:t>N</a:t>
            </a:r>
            <a:b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  <a:t>D</a:t>
            </a:r>
            <a:b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80808"/>
                </a:solidFill>
                <a:latin typeface="Helvetica" pitchFamily="2" charset="0"/>
              </a:rPr>
              <a:t>A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80808"/>
                </a:solidFill>
                <a:latin typeface="Helvetica" pitchFamily="2" charset="0"/>
              </a:rPr>
              <a:t>FOR THINGS THAT NEED TO CHANGE</a:t>
            </a:r>
          </a:p>
        </p:txBody>
      </p:sp>
      <p:sp>
        <p:nvSpPr>
          <p:cNvPr id="36871" name="Left-Right Arrow 13">
            <a:extLst>
              <a:ext uri="{FF2B5EF4-FFF2-40B4-BE49-F238E27FC236}">
                <a16:creationId xmlns:a16="http://schemas.microsoft.com/office/drawing/2014/main" id="{B5C6AD43-B433-9E48-9589-E50BC402626C}"/>
              </a:ext>
            </a:extLst>
          </p:cNvPr>
          <p:cNvSpPr>
            <a:spLocks noChangeArrowheads="1"/>
          </p:cNvSpPr>
          <p:nvPr/>
        </p:nvSpPr>
        <p:spPr bwMode="auto">
          <a:xfrm rot="-1962416">
            <a:off x="3205163" y="3375025"/>
            <a:ext cx="3373437" cy="1450975"/>
          </a:xfrm>
          <a:prstGeom prst="leftRightArrow">
            <a:avLst>
              <a:gd name="adj1" fmla="val 50000"/>
              <a:gd name="adj2" fmla="val 50008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solidFill>
                  <a:srgbClr val="080808"/>
                </a:solidFill>
                <a:latin typeface="Helvetica" pitchFamily="2" charset="0"/>
              </a:rPr>
              <a:t>Disagreements</a:t>
            </a:r>
            <a:r>
              <a:rPr lang="en-GB" altLang="en-US">
                <a:latin typeface="Helvetica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1B5FB-54FE-1847-BB61-714F1F931068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  <p:bldP spid="36870" grpId="0" animBg="1"/>
      <p:bldP spid="368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>
            <a:extLst>
              <a:ext uri="{FF2B5EF4-FFF2-40B4-BE49-F238E27FC236}">
                <a16:creationId xmlns:a16="http://schemas.microsoft.com/office/drawing/2014/main" id="{5C8E3BB7-4875-5B4B-B7EE-3222A5C79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5081"/>
            <a:ext cx="10150475" cy="1044575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B3C33C"/>
                </a:solidFill>
              </a:rPr>
              <a:t>Given the medication that someone is taking…Ritalin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7B139A-D966-9042-B9E0-B81DD4A56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246144"/>
              </p:ext>
            </p:extLst>
          </p:nvPr>
        </p:nvGraphicFramePr>
        <p:xfrm>
          <a:off x="507524" y="815215"/>
          <a:ext cx="9135427" cy="66836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4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3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41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What’s working</a:t>
                      </a: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What’s not working</a:t>
                      </a: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5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Person’s </a:t>
                      </a:r>
                      <a:r>
                        <a:rPr lang="en-US" sz="1800" dirty="0">
                          <a:latin typeface="Helvetica"/>
                          <a:cs typeface="Helvetica"/>
                        </a:rPr>
                        <a:t>Perspective</a:t>
                      </a:r>
                    </a:p>
                  </a:txBody>
                  <a:tcPr marL="101505" marR="101505" marT="50599" marB="50599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Able to listen and focus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Able to think clearly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Don’t lose my stuff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People don’t get angry with me</a:t>
                      </a: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Hurts my stomach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My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mouth is always dry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I’m hungry a lot more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Classmates know I take medications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9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Mom’s </a:t>
                      </a:r>
                    </a:p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Perspective</a:t>
                      </a:r>
                    </a:p>
                  </a:txBody>
                  <a:tcPr marL="101505" marR="101505" marT="50599" marB="50599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More organized, stuff isn’t scattered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She can sit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still for periods of time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She listens and engages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easily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More relaxed, less intense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No more complaining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teacher calls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She is losing weight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Complains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of her stomach hurting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Doesn’t want to take medications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Hell hours 4-8:00 pm…she is coming off medication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Public school pill !!!!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63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Teacher’s </a:t>
                      </a:r>
                    </a:p>
                    <a:p>
                      <a:pPr algn="ctr"/>
                      <a:r>
                        <a:rPr lang="en-US" sz="2000" dirty="0">
                          <a:latin typeface="Helvetica"/>
                          <a:cs typeface="Helvetica"/>
                        </a:rPr>
                        <a:t>Perspective</a:t>
                      </a:r>
                    </a:p>
                  </a:txBody>
                  <a:tcPr marL="101505" marR="101505" marT="50599" marB="50599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More prepared for school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She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doesn’t drift off in class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Not as emotionally volatile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Pays attention to class work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Gets along better with classmates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Complains of stomach hurting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Always asking for water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Sleepy in class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Class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interruption (to go to nurse for medications)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01505" marR="101505" marT="50599" marB="505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98398A4-3486-D444-82CE-53A009481225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22" name="Group 2">
            <a:extLst>
              <a:ext uri="{FF2B5EF4-FFF2-40B4-BE49-F238E27FC236}">
                <a16:creationId xmlns:a16="http://schemas.microsoft.com/office/drawing/2014/main" id="{17804CE5-8269-AF46-928F-845EC1922F19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02183644"/>
              </p:ext>
            </p:extLst>
          </p:nvPr>
        </p:nvGraphicFramePr>
        <p:xfrm>
          <a:off x="274638" y="975519"/>
          <a:ext cx="9601200" cy="6251581"/>
        </p:xfrm>
        <a:graphic>
          <a:graphicData uri="http://schemas.openxmlformats.org/drawingml/2006/table">
            <a:tbl>
              <a:tblPr/>
              <a:tblGrid>
                <a:gridCol w="76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9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7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35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anchorCtr="1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elvetica" pitchFamily="-105" charset="0"/>
                          <a:ea typeface="MS PGothic" pitchFamily="34" charset="-128"/>
                          <a:cs typeface="Helvetica" pitchFamily="-105" charset="0"/>
                        </a:rPr>
                        <a:t>What works</a:t>
                      </a:r>
                    </a:p>
                  </a:txBody>
                  <a:tcPr marT="45710" marB="45710" anchor="ctr" anchorCtr="1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elvetica" pitchFamily="-105" charset="0"/>
                          <a:ea typeface="MS PGothic" pitchFamily="34" charset="-128"/>
                          <a:cs typeface="Helvetica" pitchFamily="-105" charset="0"/>
                        </a:rPr>
                        <a:t>What doesn’t work</a:t>
                      </a:r>
                    </a:p>
                  </a:txBody>
                  <a:tcPr marT="45710" marB="45710" anchor="ctr" anchorCtr="1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229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812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9400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4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pitchFamily="-105" charset="0"/>
                        <a:ea typeface="MS PGothic" pitchFamily="34" charset="-128"/>
                        <a:cs typeface="Helvetica" pitchFamily="-105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CB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7479" name="Text Box 27">
            <a:extLst>
              <a:ext uri="{FF2B5EF4-FFF2-40B4-BE49-F238E27FC236}">
                <a16:creationId xmlns:a16="http://schemas.microsoft.com/office/drawing/2014/main" id="{BE354A14-E373-6740-B516-7CCB991496D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60349" y="1964532"/>
            <a:ext cx="1905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2000" b="0" dirty="0">
                <a:latin typeface="Helvetica" pitchFamily="2" charset="0"/>
              </a:rPr>
              <a:t>Perspective of Person Supported</a:t>
            </a:r>
          </a:p>
        </p:txBody>
      </p:sp>
      <p:sp>
        <p:nvSpPr>
          <p:cNvPr id="147480" name="Text Box 28">
            <a:extLst>
              <a:ext uri="{FF2B5EF4-FFF2-40B4-BE49-F238E27FC236}">
                <a16:creationId xmlns:a16="http://schemas.microsoft.com/office/drawing/2014/main" id="{EED93A9E-99B6-164C-8A4E-20884ED7F8A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01624" y="3980657"/>
            <a:ext cx="18288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0" dirty="0">
                <a:solidFill>
                  <a:srgbClr val="080808"/>
                </a:solidFill>
                <a:latin typeface="Helvetica" pitchFamily="2" charset="0"/>
              </a:rPr>
              <a:t>Your</a:t>
            </a:r>
          </a:p>
          <a:p>
            <a:pPr algn="ctr">
              <a:lnSpc>
                <a:spcPct val="80000"/>
              </a:lnSpc>
            </a:pPr>
            <a:r>
              <a:rPr lang="en-US" altLang="en-US" b="0" dirty="0">
                <a:solidFill>
                  <a:srgbClr val="080808"/>
                </a:solidFill>
                <a:latin typeface="Helvetica" pitchFamily="2" charset="0"/>
              </a:rPr>
              <a:t>perspective</a:t>
            </a:r>
          </a:p>
        </p:txBody>
      </p:sp>
      <p:sp>
        <p:nvSpPr>
          <p:cNvPr id="147481" name="Text Box 29">
            <a:extLst>
              <a:ext uri="{FF2B5EF4-FFF2-40B4-BE49-F238E27FC236}">
                <a16:creationId xmlns:a16="http://schemas.microsoft.com/office/drawing/2014/main" id="{B25720B6-6F81-C541-B414-92E35F4D920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46087" y="5877719"/>
            <a:ext cx="2117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0" dirty="0">
                <a:solidFill>
                  <a:srgbClr val="080808"/>
                </a:solidFill>
                <a:latin typeface="Helvetica" pitchFamily="2" charset="0"/>
              </a:rPr>
              <a:t>Supervisor’s</a:t>
            </a:r>
          </a:p>
          <a:p>
            <a:pPr algn="ctr">
              <a:lnSpc>
                <a:spcPct val="80000"/>
              </a:lnSpc>
            </a:pPr>
            <a:r>
              <a:rPr lang="en-US" altLang="en-US" b="0" dirty="0">
                <a:solidFill>
                  <a:srgbClr val="080808"/>
                </a:solidFill>
                <a:latin typeface="Helvetica" pitchFamily="2" charset="0"/>
              </a:rPr>
              <a:t>perspective</a:t>
            </a:r>
          </a:p>
        </p:txBody>
      </p:sp>
      <p:sp>
        <p:nvSpPr>
          <p:cNvPr id="147482" name="Rectangle 31">
            <a:extLst>
              <a:ext uri="{FF2B5EF4-FFF2-40B4-BE49-F238E27FC236}">
                <a16:creationId xmlns:a16="http://schemas.microsoft.com/office/drawing/2014/main" id="{45748EA6-D6D6-5445-8A1B-FCA261407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313"/>
            <a:ext cx="10150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8275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0" dirty="0">
                <a:solidFill>
                  <a:srgbClr val="B3C33C"/>
                </a:solidFill>
                <a:latin typeface="Helvetica" pitchFamily="2" charset="0"/>
              </a:rPr>
              <a:t>Evaluating the work you are doing…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ED73CE-2309-994E-9377-5DBE35489C0B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Content Placeholder 5" descr="working-notworking.pdf">
            <a:extLst>
              <a:ext uri="{FF2B5EF4-FFF2-40B4-BE49-F238E27FC236}">
                <a16:creationId xmlns:a16="http://schemas.microsoft.com/office/drawing/2014/main" id="{D9895BB9-E7EB-7D46-8566-A947561FDE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7" r="-2467"/>
          <a:stretch>
            <a:fillRect/>
          </a:stretch>
        </p:blipFill>
        <p:spPr>
          <a:xfrm>
            <a:off x="1557337" y="261238"/>
            <a:ext cx="6664325" cy="7375525"/>
          </a:xfrm>
        </p:spPr>
      </p:pic>
      <p:sp>
        <p:nvSpPr>
          <p:cNvPr id="157698" name="TextBox 1">
            <a:extLst>
              <a:ext uri="{FF2B5EF4-FFF2-40B4-BE49-F238E27FC236}">
                <a16:creationId xmlns:a16="http://schemas.microsoft.com/office/drawing/2014/main" id="{D7E6F56E-8255-0745-A01B-E718B6030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6" y="1419226"/>
            <a:ext cx="1141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person</a:t>
            </a:r>
          </a:p>
        </p:txBody>
      </p:sp>
      <p:sp>
        <p:nvSpPr>
          <p:cNvPr id="157699" name="TextBox 3">
            <a:extLst>
              <a:ext uri="{FF2B5EF4-FFF2-40B4-BE49-F238E27FC236}">
                <a16:creationId xmlns:a16="http://schemas.microsoft.com/office/drawing/2014/main" id="{83CC352F-08A1-DE44-8015-502BB5EA4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38" y="2424113"/>
            <a:ext cx="109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family</a:t>
            </a:r>
          </a:p>
        </p:txBody>
      </p:sp>
      <p:sp>
        <p:nvSpPr>
          <p:cNvPr id="157700" name="TextBox 4">
            <a:extLst>
              <a:ext uri="{FF2B5EF4-FFF2-40B4-BE49-F238E27FC236}">
                <a16:creationId xmlns:a16="http://schemas.microsoft.com/office/drawing/2014/main" id="{589CEADF-4C23-8243-859C-E3AD88874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409950"/>
            <a:ext cx="237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Home supports</a:t>
            </a:r>
          </a:p>
        </p:txBody>
      </p:sp>
      <p:sp>
        <p:nvSpPr>
          <p:cNvPr id="157701" name="TextBox 5">
            <a:extLst>
              <a:ext uri="{FF2B5EF4-FFF2-40B4-BE49-F238E27FC236}">
                <a16:creationId xmlns:a16="http://schemas.microsoft.com/office/drawing/2014/main" id="{AA90287D-DC61-0B44-8C49-08FAAFE33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4411663"/>
            <a:ext cx="19161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/>
              <a:t>Employment</a:t>
            </a:r>
          </a:p>
          <a:p>
            <a:pPr algn="ctr"/>
            <a:r>
              <a:rPr lang="en-US" altLang="en-US" dirty="0"/>
              <a:t>supports</a:t>
            </a:r>
          </a:p>
        </p:txBody>
      </p:sp>
      <p:sp>
        <p:nvSpPr>
          <p:cNvPr id="157702" name="TextBox 7">
            <a:extLst>
              <a:ext uri="{FF2B5EF4-FFF2-40B4-BE49-F238E27FC236}">
                <a16:creationId xmlns:a16="http://schemas.microsoft.com/office/drawing/2014/main" id="{071096E8-D4D2-5444-B958-17EFE521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6" y="6319325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Actions to keep the same</a:t>
            </a:r>
          </a:p>
        </p:txBody>
      </p:sp>
      <p:sp>
        <p:nvSpPr>
          <p:cNvPr id="157703" name="TextBox 8">
            <a:extLst>
              <a:ext uri="{FF2B5EF4-FFF2-40B4-BE49-F238E27FC236}">
                <a16:creationId xmlns:a16="http://schemas.microsoft.com/office/drawing/2014/main" id="{6E512E11-9215-CA46-9441-F3BB8AA0A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6319325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Actions for things to change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1873F0-690F-9D42-A574-995362CC3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29" y="86888"/>
            <a:ext cx="8601816" cy="8886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B3C33C"/>
                </a:solidFill>
                <a:latin typeface="Helvetica" pitchFamily="2" charset="0"/>
              </a:rPr>
              <a:t>Practical application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259FF6-83D8-BA4B-94CD-E77CAA80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425" y="899319"/>
            <a:ext cx="9710611" cy="5867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2D568D"/>
                </a:solidFill>
              </a:rPr>
              <a:t>Reputation</a:t>
            </a:r>
            <a:endParaRPr lang="en-US" sz="2800" b="1" dirty="0">
              <a:solidFill>
                <a:schemeClr val="accent4"/>
              </a:solidFill>
            </a:endParaRP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If someone you support or a colleague has a negative reputation, think through the 3 questions and see if this provides insight and understanding.</a:t>
            </a:r>
          </a:p>
          <a:p>
            <a:pPr algn="l"/>
            <a:r>
              <a:rPr lang="en-US" sz="2800" b="1" dirty="0">
                <a:solidFill>
                  <a:srgbClr val="F27035"/>
                </a:solidFill>
              </a:rPr>
              <a:t>Rituals and routines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Would this be helpful for someone you support? Which part of the day would a detailed written ritual/routine be helpful for?</a:t>
            </a:r>
          </a:p>
          <a:p>
            <a:pPr algn="l"/>
            <a:r>
              <a:rPr lang="en-US" sz="2800" b="1" dirty="0">
                <a:solidFill>
                  <a:srgbClr val="A24694"/>
                </a:solidFill>
              </a:rPr>
              <a:t>Good Day / Bad Day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Use this to gather information about what can help the person have better days and to address what is making the person have bad days.  Address the issues.</a:t>
            </a:r>
          </a:p>
          <a:p>
            <a:pPr algn="l">
              <a:lnSpc>
                <a:spcPct val="100000"/>
              </a:lnSpc>
            </a:pPr>
            <a:endParaRPr lang="en-US" sz="2800" b="1" dirty="0">
              <a:solidFill>
                <a:srgbClr val="40A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5">
            <a:extLst>
              <a:ext uri="{FF2B5EF4-FFF2-40B4-BE49-F238E27FC236}">
                <a16:creationId xmlns:a16="http://schemas.microsoft.com/office/drawing/2014/main" id="{342ACF69-953E-1B46-966F-938F967C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7" y="2187519"/>
            <a:ext cx="792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dirty="0">
                <a:latin typeface="+mj-lt"/>
              </a:rPr>
              <a:t>Help people get better lives…</a:t>
            </a:r>
          </a:p>
          <a:p>
            <a:endParaRPr lang="en-US" altLang="en-US" sz="4800" dirty="0">
              <a:latin typeface="+mj-lt"/>
            </a:endParaRPr>
          </a:p>
          <a:p>
            <a:pPr algn="r"/>
            <a:r>
              <a:rPr lang="en-US" altLang="en-US" sz="4800" dirty="0">
                <a:latin typeface="+mj-lt"/>
              </a:rPr>
              <a:t>…not just better paper</a:t>
            </a:r>
          </a:p>
        </p:txBody>
      </p:sp>
      <p:sp>
        <p:nvSpPr>
          <p:cNvPr id="22530" name="Rectangle 8">
            <a:extLst>
              <a:ext uri="{FF2B5EF4-FFF2-40B4-BE49-F238E27FC236}">
                <a16:creationId xmlns:a16="http://schemas.microsoft.com/office/drawing/2014/main" id="{4193AA88-0ABC-4640-A312-4ED7E655AF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4020" y="1280319"/>
            <a:ext cx="685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8800" b="0" dirty="0">
                <a:solidFill>
                  <a:srgbClr val="B3C33C"/>
                </a:solidFill>
                <a:latin typeface="Helvetica" pitchFamily="2" charset="0"/>
              </a:rPr>
              <a:t>”</a:t>
            </a:r>
          </a:p>
        </p:txBody>
      </p:sp>
      <p:sp>
        <p:nvSpPr>
          <p:cNvPr id="22531" name="Rectangle 9">
            <a:extLst>
              <a:ext uri="{FF2B5EF4-FFF2-40B4-BE49-F238E27FC236}">
                <a16:creationId xmlns:a16="http://schemas.microsoft.com/office/drawing/2014/main" id="{11C40A75-D3D9-E04D-B943-61B14AF1F21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771946" y="2835986"/>
            <a:ext cx="838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8800" b="0" dirty="0">
                <a:solidFill>
                  <a:srgbClr val="9DD500"/>
                </a:solidFill>
                <a:latin typeface="Helvetica" pitchFamily="2" charset="0"/>
              </a:rPr>
              <a:t> </a:t>
            </a:r>
            <a:r>
              <a:rPr lang="en-GB" altLang="en-US" sz="8800" b="0" dirty="0">
                <a:solidFill>
                  <a:srgbClr val="B3C33C"/>
                </a:solidFill>
                <a:latin typeface="Helvetica" pitchFamily="2" charset="0"/>
              </a:rPr>
              <a:t>“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2EEC5-C019-9A4C-AF38-194DCCD3BE5A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5">
            <a:extLst>
              <a:ext uri="{FF2B5EF4-FFF2-40B4-BE49-F238E27FC236}">
                <a16:creationId xmlns:a16="http://schemas.microsoft.com/office/drawing/2014/main" id="{2F365FD7-8D56-BF42-A835-71972080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0"/>
            <a:ext cx="103632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09698-7194-B14F-B2C0-5D6C9943BED3}"/>
              </a:ext>
            </a:extLst>
          </p:cNvPr>
          <p:cNvSpPr/>
          <p:nvPr/>
        </p:nvSpPr>
        <p:spPr>
          <a:xfrm>
            <a:off x="-202783" y="7280319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4">
            <a:extLst>
              <a:ext uri="{FF2B5EF4-FFF2-40B4-BE49-F238E27FC236}">
                <a16:creationId xmlns:a16="http://schemas.microsoft.com/office/drawing/2014/main" id="{7E0336CD-AFD9-CF45-8DF3-CB1E9D0A9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89719"/>
            <a:ext cx="10150474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181" tIns="43591" rIns="87181" bIns="43591">
            <a:spAutoFit/>
          </a:bodyPr>
          <a:lstStyle>
            <a:lvl1pPr marL="158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 dirty="0">
                <a:solidFill>
                  <a:srgbClr val="B3C33C"/>
                </a:solidFill>
                <a:latin typeface="Helvetica" pitchFamily="2" charset="0"/>
              </a:rPr>
              <a:t>What makes sense or does not make sense about you bringing home a puppy right now.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8044A8-CFA9-024C-9F32-B6EB77659DC9}"/>
              </a:ext>
            </a:extLst>
          </p:cNvPr>
          <p:cNvGraphicFramePr>
            <a:graphicFrameLocks noGrp="1"/>
          </p:cNvGraphicFramePr>
          <p:nvPr/>
        </p:nvGraphicFramePr>
        <p:xfrm>
          <a:off x="579437" y="1813719"/>
          <a:ext cx="9067800" cy="5181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37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What works/makes sense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What doesn’t work/doesn’t make sense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780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b="1" dirty="0">
                          <a:latin typeface="Helvetica"/>
                          <a:cs typeface="Helvetica"/>
                        </a:rPr>
                        <a:t>Perspective of new puppy</a:t>
                      </a:r>
                      <a:r>
                        <a:rPr lang="en-US" sz="2400" b="1" baseline="0" dirty="0">
                          <a:latin typeface="Helvetica"/>
                          <a:cs typeface="Helvetica"/>
                        </a:rPr>
                        <a:t> owner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32DCF84-24E6-6E48-A52D-27774C38D697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>
            <a:extLst>
              <a:ext uri="{FF2B5EF4-FFF2-40B4-BE49-F238E27FC236}">
                <a16:creationId xmlns:a16="http://schemas.microsoft.com/office/drawing/2014/main" id="{8C160702-1CEA-264F-8435-24E766314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-395288"/>
            <a:ext cx="9677400" cy="20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4413">
              <a:lnSpc>
                <a:spcPct val="90000"/>
              </a:lnSpc>
              <a:spcBef>
                <a:spcPts val="838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69913" indent="-188913" defTabSz="1014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50913" indent="-188913" defTabSz="1014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31913" indent="-188913" defTabSz="1014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12913" indent="-188913" defTabSz="1014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70113" indent="-188913" defTabSz="1014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27313" indent="-188913" defTabSz="1014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84513" indent="-188913" defTabSz="1014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41713" indent="-188913" defTabSz="1014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 sz="4000" b="0" u="sng" dirty="0">
                <a:latin typeface="Helvetica" pitchFamily="2" charset="0"/>
                <a:cs typeface="Helvetica" pitchFamily="2" charset="0"/>
              </a:rPr>
            </a:br>
            <a:r>
              <a:rPr lang="en-US" altLang="en-US" sz="3400" b="0" dirty="0">
                <a:latin typeface="Helvetica" pitchFamily="2" charset="0"/>
                <a:cs typeface="Helvetica" pitchFamily="2" charset="0"/>
              </a:rPr>
              <a:t>Used to </a:t>
            </a:r>
            <a:r>
              <a:rPr lang="en-US" altLang="en-US" sz="3400" b="0" dirty="0">
                <a:solidFill>
                  <a:srgbClr val="B3C33C"/>
                </a:solidFill>
                <a:latin typeface="Helvetica" pitchFamily="2" charset="0"/>
                <a:cs typeface="Helvetica" pitchFamily="2" charset="0"/>
              </a:rPr>
              <a:t>organize perspectives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0" dirty="0">
                <a:latin typeface="Helvetica" pitchFamily="2" charset="0"/>
                <a:cs typeface="Helvetica" pitchFamily="2" charset="0"/>
              </a:rPr>
              <a:t>about a </a:t>
            </a:r>
            <a:r>
              <a:rPr lang="en-US" altLang="en-US" sz="3400" b="0" dirty="0">
                <a:solidFill>
                  <a:srgbClr val="B3C33C"/>
                </a:solidFill>
                <a:latin typeface="Helvetica" pitchFamily="2" charset="0"/>
                <a:cs typeface="Helvetica" pitchFamily="2" charset="0"/>
              </a:rPr>
              <a:t>specific issue</a:t>
            </a:r>
            <a:r>
              <a:rPr lang="en-US" altLang="en-US" sz="3400" b="0" dirty="0">
                <a:solidFill>
                  <a:schemeClr val="tx2"/>
                </a:solidFill>
                <a:latin typeface="Helvetica" pitchFamily="2" charset="0"/>
                <a:cs typeface="Helvetica" pitchFamily="2" charset="0"/>
              </a:rPr>
              <a:t> </a:t>
            </a:r>
            <a:r>
              <a:rPr lang="en-US" altLang="en-US" sz="3400" u="sng" dirty="0">
                <a:latin typeface="Helvetica" pitchFamily="2" charset="0"/>
                <a:cs typeface="Helvetica" pitchFamily="2" charset="0"/>
              </a:rPr>
              <a:t>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0" dirty="0">
                <a:solidFill>
                  <a:schemeClr val="tx2"/>
                </a:solidFill>
                <a:latin typeface="Helvetica" pitchFamily="2" charset="0"/>
                <a:cs typeface="Helvetica" pitchFamily="2" charset="0"/>
              </a:rPr>
              <a:t> </a:t>
            </a:r>
            <a:r>
              <a:rPr lang="en-US" altLang="en-US" sz="3400" b="0" dirty="0">
                <a:latin typeface="Helvetica" pitchFamily="2" charset="0"/>
                <a:cs typeface="Helvetica" pitchFamily="2" charset="0"/>
              </a:rPr>
              <a:t>to get a</a:t>
            </a:r>
            <a:r>
              <a:rPr lang="en-US" altLang="en-US" sz="3400" b="0" dirty="0">
                <a:solidFill>
                  <a:schemeClr val="tx2"/>
                </a:solidFill>
                <a:latin typeface="Helvetica" pitchFamily="2" charset="0"/>
                <a:cs typeface="Helvetica" pitchFamily="2" charset="0"/>
              </a:rPr>
              <a:t> </a:t>
            </a:r>
            <a:r>
              <a:rPr lang="en-US" altLang="en-US" sz="3400" b="0" dirty="0">
                <a:solidFill>
                  <a:srgbClr val="B3C33C"/>
                </a:solidFill>
                <a:latin typeface="Helvetica" pitchFamily="2" charset="0"/>
                <a:cs typeface="Helvetica" pitchFamily="2" charset="0"/>
              </a:rPr>
              <a:t>snapshot description of NOW</a:t>
            </a:r>
            <a:br>
              <a:rPr lang="en-US" altLang="en-US" sz="4000" b="0" dirty="0">
                <a:latin typeface="Helvetica" pitchFamily="2" charset="0"/>
                <a:cs typeface="Helvetica" pitchFamily="2" charset="0"/>
              </a:rPr>
            </a:br>
            <a:endParaRPr lang="en-US" altLang="en-US" sz="4000" b="0" dirty="0">
              <a:latin typeface="Helvetica" pitchFamily="2" charset="0"/>
              <a:cs typeface="Helvetica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F724DE-8356-C249-9DDA-EF446BC26599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2193925"/>
          <a:ext cx="8809038" cy="495458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404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5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What’s Working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What’s Not Working/What</a:t>
                      </a:r>
                      <a:r>
                        <a:rPr lang="en-US" sz="2400" baseline="0" dirty="0">
                          <a:latin typeface="Helvetica"/>
                          <a:cs typeface="Helvetica"/>
                        </a:rPr>
                        <a:t> Could Improve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67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/>
                          <a:cs typeface="Helvetica"/>
                        </a:rPr>
                        <a:t>What does the person say is working?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/>
                          <a:cs typeface="Helvetica"/>
                        </a:rPr>
                        <a:t>What does the person say is not working or could be better?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67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/>
                          <a:cs typeface="Helvetica"/>
                        </a:rPr>
                        <a:t>What does the family say is working?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/>
                          <a:cs typeface="Helvetica"/>
                        </a:rPr>
                        <a:t>What does the family say</a:t>
                      </a:r>
                      <a:r>
                        <a:rPr lang="en-US" sz="2400" baseline="0" dirty="0">
                          <a:latin typeface="Helvetica"/>
                          <a:cs typeface="Helvetica"/>
                        </a:rPr>
                        <a:t> is not working or could be better?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56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/>
                          <a:cs typeface="Helvetica"/>
                        </a:rPr>
                        <a:t>What does</a:t>
                      </a:r>
                      <a:r>
                        <a:rPr lang="en-US" sz="2400" baseline="0" dirty="0">
                          <a:latin typeface="Helvetica"/>
                          <a:cs typeface="Helvetica"/>
                        </a:rPr>
                        <a:t> the staff person/teacher/therapist  (etc) say is working?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/>
                          <a:cs typeface="Helvetica"/>
                        </a:rPr>
                        <a:t>What do they say is not working or could</a:t>
                      </a:r>
                      <a:r>
                        <a:rPr lang="en-US" sz="2400" baseline="0" dirty="0">
                          <a:latin typeface="Helvetica"/>
                          <a:cs typeface="Helvetica"/>
                        </a:rPr>
                        <a:t> be better?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004797D-0C5D-1540-AC20-DA9E87145B01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Box 4">
            <a:hlinkClick r:id="rId3" action="ppaction://hlinkfile"/>
            <a:extLst>
              <a:ext uri="{FF2B5EF4-FFF2-40B4-BE49-F238E27FC236}">
                <a16:creationId xmlns:a16="http://schemas.microsoft.com/office/drawing/2014/main" id="{0058992D-4888-A940-96B4-020EC593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1128713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CA" altLang="en-US" sz="7200">
                <a:latin typeface="Helvetica" pitchFamily="2" charset="0"/>
              </a:rPr>
              <a:t>Video</a:t>
            </a:r>
          </a:p>
        </p:txBody>
      </p:sp>
      <p:sp>
        <p:nvSpPr>
          <p:cNvPr id="143362" name="TextBox 3">
            <a:extLst>
              <a:ext uri="{FF2B5EF4-FFF2-40B4-BE49-F238E27FC236}">
                <a16:creationId xmlns:a16="http://schemas.microsoft.com/office/drawing/2014/main" id="{7554C30C-B46C-1A40-9E9C-706BDB722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3003550"/>
            <a:ext cx="86106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CA" altLang="en-US" sz="4400" b="0" dirty="0">
                <a:solidFill>
                  <a:srgbClr val="B3C33C"/>
                </a:solidFill>
                <a:latin typeface="Helvetica" pitchFamily="2" charset="0"/>
              </a:rPr>
              <a:t>What is and is not working </a:t>
            </a:r>
            <a:r>
              <a:rPr lang="en-CA" altLang="en-US" sz="4400" b="0" dirty="0">
                <a:latin typeface="Helvetica" pitchFamily="2" charset="0"/>
              </a:rPr>
              <a:t>from different perspectives:</a:t>
            </a:r>
          </a:p>
          <a:p>
            <a:pPr algn="ctr">
              <a:buFont typeface="Wingdings" pitchFamily="2" charset="2"/>
              <a:buChar char="§"/>
            </a:pPr>
            <a:r>
              <a:rPr lang="en-CA" altLang="en-US" sz="4000" b="0" dirty="0">
                <a:latin typeface="Helvetica" pitchFamily="2" charset="0"/>
              </a:rPr>
              <a:t> Brandon</a:t>
            </a:r>
          </a:p>
          <a:p>
            <a:pPr algn="ctr">
              <a:buFont typeface="Wingdings" pitchFamily="2" charset="2"/>
              <a:buChar char="§"/>
            </a:pPr>
            <a:r>
              <a:rPr lang="en-CA" altLang="en-US" sz="4000" b="0" dirty="0">
                <a:latin typeface="Helvetica" pitchFamily="2" charset="0"/>
              </a:rPr>
              <a:t> Mother</a:t>
            </a:r>
          </a:p>
          <a:p>
            <a:pPr algn="ctr">
              <a:buFont typeface="Wingdings" pitchFamily="2" charset="2"/>
              <a:buChar char="§"/>
            </a:pPr>
            <a:r>
              <a:rPr lang="en-CA" altLang="en-US" sz="4000" b="0" dirty="0">
                <a:latin typeface="Helvetica" pitchFamily="2" charset="0"/>
              </a:rPr>
              <a:t> Father</a:t>
            </a:r>
          </a:p>
          <a:p>
            <a:pPr algn="ctr">
              <a:buFont typeface="Wingdings" pitchFamily="2" charset="2"/>
              <a:buChar char="§"/>
            </a:pPr>
            <a:r>
              <a:rPr lang="en-CA" altLang="en-US" sz="4000" b="0" dirty="0">
                <a:latin typeface="Helvetica" pitchFamily="2" charset="0"/>
              </a:rPr>
              <a:t> Coach</a:t>
            </a:r>
          </a:p>
          <a:p>
            <a:pPr algn="ctr"/>
            <a:endParaRPr lang="en-CA" altLang="en-US" sz="4400" b="0" dirty="0">
              <a:latin typeface="Helvetica" pitchFamily="2" charset="0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rth Brooks - Standing Outside The Fire" descr="Garth Brooks - Standing Outside The Fire">
            <a:hlinkClick r:id="" action="ppaction://media"/>
            <a:extLst>
              <a:ext uri="{FF2B5EF4-FFF2-40B4-BE49-F238E27FC236}">
                <a16:creationId xmlns:a16="http://schemas.microsoft.com/office/drawing/2014/main" id="{6EAF82C1-5273-D349-BC78-22EC61AE8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0150476" cy="75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C3E66B-2CFE-8D44-A7E4-114940442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653097"/>
              </p:ext>
            </p:extLst>
          </p:nvPr>
        </p:nvGraphicFramePr>
        <p:xfrm>
          <a:off x="0" y="1149351"/>
          <a:ext cx="10150476" cy="607456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5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7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What</a:t>
                      </a:r>
                      <a:r>
                        <a:rPr lang="en-US" sz="2400" baseline="0" dirty="0"/>
                        <a:t> is working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What is not working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7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Brandon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7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Mother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07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Father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07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Coach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5410" name="TextBox 3">
            <a:extLst>
              <a:ext uri="{FF2B5EF4-FFF2-40B4-BE49-F238E27FC236}">
                <a16:creationId xmlns:a16="http://schemas.microsoft.com/office/drawing/2014/main" id="{322B8D65-F157-264D-9613-B8E2D5E64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442913"/>
            <a:ext cx="61880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0" dirty="0">
                <a:solidFill>
                  <a:srgbClr val="B3C33C"/>
                </a:solidFill>
                <a:latin typeface="Helvetica" pitchFamily="2" charset="0"/>
              </a:rPr>
              <a:t>Garth Brooks video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18903</TotalTime>
  <Words>757</Words>
  <Application>Microsoft Office PowerPoint</Application>
  <PresentationFormat>Custom</PresentationFormat>
  <Paragraphs>158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MS PGothic</vt:lpstr>
      <vt:lpstr>Arial</vt:lpstr>
      <vt:lpstr>Calibri</vt:lpstr>
      <vt:lpstr>Calibri Light</vt:lpstr>
      <vt:lpstr>Claire Hand</vt:lpstr>
      <vt:lpstr>Comic Sans MS</vt:lpstr>
      <vt:lpstr>Helvetica</vt:lpstr>
      <vt:lpstr>Palatino Linotype</vt:lpstr>
      <vt:lpstr>Wingdings</vt:lpstr>
      <vt:lpstr>Office Theme</vt:lpstr>
      <vt:lpstr>PowerPoint Presentation</vt:lpstr>
      <vt:lpstr>Practical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Given the medication that someone is taking…Ritalin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Julie Tomlinson</cp:lastModifiedBy>
  <cp:revision>66</cp:revision>
  <cp:lastPrinted>2020-11-26T19:44:55Z</cp:lastPrinted>
  <dcterms:created xsi:type="dcterms:W3CDTF">2019-06-09T20:53:39Z</dcterms:created>
  <dcterms:modified xsi:type="dcterms:W3CDTF">2024-09-24T20:04:58Z</dcterms:modified>
</cp:coreProperties>
</file>