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58"/>
  </p:notesMasterIdLst>
  <p:handoutMasterIdLst>
    <p:handoutMasterId r:id="rId59"/>
  </p:handoutMasterIdLst>
  <p:sldIdLst>
    <p:sldId id="256" r:id="rId2"/>
    <p:sldId id="917" r:id="rId3"/>
    <p:sldId id="806" r:id="rId4"/>
    <p:sldId id="725" r:id="rId5"/>
    <p:sldId id="913" r:id="rId6"/>
    <p:sldId id="914" r:id="rId7"/>
    <p:sldId id="920" r:id="rId8"/>
    <p:sldId id="921" r:id="rId9"/>
    <p:sldId id="922" r:id="rId10"/>
    <p:sldId id="923" r:id="rId11"/>
    <p:sldId id="924" r:id="rId12"/>
    <p:sldId id="655" r:id="rId13"/>
    <p:sldId id="408" r:id="rId14"/>
    <p:sldId id="787" r:id="rId15"/>
    <p:sldId id="702" r:id="rId16"/>
    <p:sldId id="793" r:id="rId17"/>
    <p:sldId id="794" r:id="rId18"/>
    <p:sldId id="797" r:id="rId19"/>
    <p:sldId id="259" r:id="rId20"/>
    <p:sldId id="799" r:id="rId21"/>
    <p:sldId id="800" r:id="rId22"/>
    <p:sldId id="795" r:id="rId23"/>
    <p:sldId id="796" r:id="rId24"/>
    <p:sldId id="708" r:id="rId25"/>
    <p:sldId id="737" r:id="rId26"/>
    <p:sldId id="707" r:id="rId27"/>
    <p:sldId id="736" r:id="rId28"/>
    <p:sldId id="427" r:id="rId29"/>
    <p:sldId id="801" r:id="rId30"/>
    <p:sldId id="849" r:id="rId31"/>
    <p:sldId id="706" r:id="rId32"/>
    <p:sldId id="738" r:id="rId33"/>
    <p:sldId id="802" r:id="rId34"/>
    <p:sldId id="881" r:id="rId35"/>
    <p:sldId id="916" r:id="rId36"/>
    <p:sldId id="803" r:id="rId37"/>
    <p:sldId id="879" r:id="rId38"/>
    <p:sldId id="880" r:id="rId39"/>
    <p:sldId id="882" r:id="rId40"/>
    <p:sldId id="895" r:id="rId41"/>
    <p:sldId id="915" r:id="rId42"/>
    <p:sldId id="910" r:id="rId43"/>
    <p:sldId id="896" r:id="rId44"/>
    <p:sldId id="897" r:id="rId45"/>
    <p:sldId id="805" r:id="rId46"/>
    <p:sldId id="868" r:id="rId47"/>
    <p:sldId id="827" r:id="rId48"/>
    <p:sldId id="809" r:id="rId49"/>
    <p:sldId id="810" r:id="rId50"/>
    <p:sldId id="467" r:id="rId51"/>
    <p:sldId id="808" r:id="rId52"/>
    <p:sldId id="565" r:id="rId53"/>
    <p:sldId id="752" r:id="rId54"/>
    <p:sldId id="751" r:id="rId55"/>
    <p:sldId id="812" r:id="rId56"/>
    <p:sldId id="919" r:id="rId57"/>
  </p:sldIdLst>
  <p:sldSz cx="10150475" cy="7589838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Comic Sans M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Comic Sans M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Comic Sans M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Comic Sans M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Comic Sans M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91">
          <p15:clr>
            <a:srgbClr val="A4A3A4"/>
          </p15:clr>
        </p15:guide>
        <p15:guide id="2" pos="31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035"/>
    <a:srgbClr val="B3C33C"/>
    <a:srgbClr val="B2CB7F"/>
    <a:srgbClr val="9AC869"/>
    <a:srgbClr val="E5DFED"/>
    <a:srgbClr val="1F84CA"/>
    <a:srgbClr val="0C0D0D"/>
    <a:srgbClr val="0070C0"/>
    <a:srgbClr val="86BA28"/>
    <a:srgbClr val="8FD0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68912" autoAdjust="0"/>
  </p:normalViewPr>
  <p:slideViewPr>
    <p:cSldViewPr>
      <p:cViewPr varScale="1">
        <p:scale>
          <a:sx n="69" d="100"/>
          <a:sy n="69" d="100"/>
        </p:scale>
        <p:origin x="2076" y="66"/>
      </p:cViewPr>
      <p:guideLst>
        <p:guide orient="horz" pos="2391"/>
        <p:guide pos="31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8208"/>
    </p:cViewPr>
  </p:sorterViewPr>
  <p:notesViewPr>
    <p:cSldViewPr>
      <p:cViewPr>
        <p:scale>
          <a:sx n="100" d="100"/>
          <a:sy n="100" d="100"/>
        </p:scale>
        <p:origin x="2960" y="14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732247-CA96-4413-B5A2-FCF7BDBD0BEC}" type="doc">
      <dgm:prSet loTypeId="urn:microsoft.com/office/officeart/2005/8/layout/cycle4" loCatId="cycle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6B9055E-5355-4E3E-91E2-72FA7887952C}">
      <dgm:prSet phldrT="[Text]"/>
      <dgm:spPr>
        <a:solidFill>
          <a:srgbClr val="92D050"/>
        </a:solidFill>
      </dgm:spPr>
      <dgm:t>
        <a:bodyPr/>
        <a:lstStyle/>
        <a:p>
          <a:r>
            <a:rPr lang="en-US" b="1" dirty="0">
              <a:solidFill>
                <a:srgbClr val="080808"/>
              </a:solidFill>
            </a:rPr>
            <a:t>Toxic</a:t>
          </a:r>
        </a:p>
      </dgm:t>
    </dgm:pt>
    <dgm:pt modelId="{79D39E31-FD4D-42DA-9858-B4C5464C1E81}" type="parTrans" cxnId="{61DBE9FA-2D63-4106-9E1A-4C8C0CCEFF87}">
      <dgm:prSet/>
      <dgm:spPr/>
      <dgm:t>
        <a:bodyPr/>
        <a:lstStyle/>
        <a:p>
          <a:endParaRPr lang="en-US"/>
        </a:p>
      </dgm:t>
    </dgm:pt>
    <dgm:pt modelId="{96FC7D62-3455-4651-A01A-040D44E7345E}" type="sibTrans" cxnId="{61DBE9FA-2D63-4106-9E1A-4C8C0CCEFF87}">
      <dgm:prSet/>
      <dgm:spPr/>
      <dgm:t>
        <a:bodyPr/>
        <a:lstStyle/>
        <a:p>
          <a:endParaRPr lang="en-US"/>
        </a:p>
      </dgm:t>
    </dgm:pt>
    <dgm:pt modelId="{008C77C1-AFB2-4072-9A2F-BD75D287D88A}">
      <dgm:prSet phldrT="[Text]"/>
      <dgm:spPr>
        <a:ln>
          <a:solidFill>
            <a:srgbClr val="92D050"/>
          </a:solidFill>
        </a:ln>
      </dgm:spPr>
      <dgm:t>
        <a:bodyPr/>
        <a:lstStyle/>
        <a:p>
          <a:endParaRPr lang="en-US" dirty="0"/>
        </a:p>
      </dgm:t>
    </dgm:pt>
    <dgm:pt modelId="{ACEFFA55-A375-405E-A980-5A0E40ED4DA1}" type="parTrans" cxnId="{9D1BA640-A61C-46C4-A915-7FA1AE328934}">
      <dgm:prSet/>
      <dgm:spPr/>
      <dgm:t>
        <a:bodyPr/>
        <a:lstStyle/>
        <a:p>
          <a:endParaRPr lang="en-US"/>
        </a:p>
      </dgm:t>
    </dgm:pt>
    <dgm:pt modelId="{43405C58-4CD4-44C8-AE53-A87D7469F51D}" type="sibTrans" cxnId="{9D1BA640-A61C-46C4-A915-7FA1AE328934}">
      <dgm:prSet/>
      <dgm:spPr/>
      <dgm:t>
        <a:bodyPr/>
        <a:lstStyle/>
        <a:p>
          <a:endParaRPr lang="en-US"/>
        </a:p>
      </dgm:t>
    </dgm:pt>
    <dgm:pt modelId="{142575FA-0CC2-42D5-A16A-EFE521F484C4}">
      <dgm:prSet phldrT="[Text]"/>
      <dgm:spPr>
        <a:solidFill>
          <a:srgbClr val="00CC66"/>
        </a:solidFill>
      </dgm:spPr>
      <dgm:t>
        <a:bodyPr/>
        <a:lstStyle/>
        <a:p>
          <a:r>
            <a:rPr lang="en-US" b="1" dirty="0">
              <a:solidFill>
                <a:srgbClr val="080808"/>
              </a:solidFill>
            </a:rPr>
            <a:t>Tolerated</a:t>
          </a:r>
        </a:p>
      </dgm:t>
    </dgm:pt>
    <dgm:pt modelId="{458C6532-DFBE-4E81-86C4-88B50C7E5754}" type="parTrans" cxnId="{F5916DC6-08CE-46D9-976F-2ADD50DC9FEB}">
      <dgm:prSet/>
      <dgm:spPr/>
      <dgm:t>
        <a:bodyPr/>
        <a:lstStyle/>
        <a:p>
          <a:endParaRPr lang="en-US"/>
        </a:p>
      </dgm:t>
    </dgm:pt>
    <dgm:pt modelId="{6FB6E556-C5FA-402C-93C1-D5D4D0A97ACE}" type="sibTrans" cxnId="{F5916DC6-08CE-46D9-976F-2ADD50DC9FEB}">
      <dgm:prSet/>
      <dgm:spPr/>
      <dgm:t>
        <a:bodyPr/>
        <a:lstStyle/>
        <a:p>
          <a:endParaRPr lang="en-US"/>
        </a:p>
      </dgm:t>
    </dgm:pt>
    <dgm:pt modelId="{7C039839-1B0D-4006-9F89-B1236B90C719}">
      <dgm:prSet phldrT="[Text]"/>
      <dgm:spPr>
        <a:ln>
          <a:solidFill>
            <a:srgbClr val="00B050"/>
          </a:solidFill>
        </a:ln>
      </dgm:spPr>
      <dgm:t>
        <a:bodyPr/>
        <a:lstStyle/>
        <a:p>
          <a:endParaRPr lang="en-US" dirty="0"/>
        </a:p>
      </dgm:t>
    </dgm:pt>
    <dgm:pt modelId="{77303F40-26EA-4295-A267-A1C57BB37C83}" type="parTrans" cxnId="{7820ECD6-D074-40CA-8024-3A572D7986DE}">
      <dgm:prSet/>
      <dgm:spPr/>
      <dgm:t>
        <a:bodyPr/>
        <a:lstStyle/>
        <a:p>
          <a:endParaRPr lang="en-US"/>
        </a:p>
      </dgm:t>
    </dgm:pt>
    <dgm:pt modelId="{6467DA62-00F7-43DD-B144-26070634DF76}" type="sibTrans" cxnId="{7820ECD6-D074-40CA-8024-3A572D7986DE}">
      <dgm:prSet/>
      <dgm:spPr/>
      <dgm:t>
        <a:bodyPr/>
        <a:lstStyle/>
        <a:p>
          <a:endParaRPr lang="en-US"/>
        </a:p>
      </dgm:t>
    </dgm:pt>
    <dgm:pt modelId="{14D127E3-366A-4847-B108-554DB62FF2D2}">
      <dgm:prSet phldrT="[Text]"/>
      <dgm:spPr>
        <a:solidFill>
          <a:srgbClr val="00B0F0"/>
        </a:solidFill>
      </dgm:spPr>
      <dgm:t>
        <a:bodyPr/>
        <a:lstStyle/>
        <a:p>
          <a:r>
            <a:rPr lang="en-US" b="1" dirty="0">
              <a:solidFill>
                <a:srgbClr val="080808"/>
              </a:solidFill>
            </a:rPr>
            <a:t>Healing</a:t>
          </a:r>
        </a:p>
      </dgm:t>
    </dgm:pt>
    <dgm:pt modelId="{BADF9FC4-FA85-4E1C-BEE6-E9F01E24CD22}" type="parTrans" cxnId="{0696A25F-6212-4C44-9366-269E76CD3B31}">
      <dgm:prSet/>
      <dgm:spPr/>
      <dgm:t>
        <a:bodyPr/>
        <a:lstStyle/>
        <a:p>
          <a:endParaRPr lang="en-US"/>
        </a:p>
      </dgm:t>
    </dgm:pt>
    <dgm:pt modelId="{AB839C46-3F5D-466C-A283-DC65C065FF77}" type="sibTrans" cxnId="{0696A25F-6212-4C44-9366-269E76CD3B31}">
      <dgm:prSet/>
      <dgm:spPr/>
      <dgm:t>
        <a:bodyPr/>
        <a:lstStyle/>
        <a:p>
          <a:endParaRPr lang="en-US"/>
        </a:p>
      </dgm:t>
    </dgm:pt>
    <dgm:pt modelId="{92AA85E6-36AF-40DF-9443-7397123ECBB6}">
      <dgm:prSet phldrT="[Text]"/>
      <dgm:spPr>
        <a:ln>
          <a:solidFill>
            <a:srgbClr val="00B0F0"/>
          </a:solidFill>
        </a:ln>
      </dgm:spPr>
      <dgm:t>
        <a:bodyPr/>
        <a:lstStyle/>
        <a:p>
          <a:endParaRPr lang="en-US" dirty="0"/>
        </a:p>
      </dgm:t>
    </dgm:pt>
    <dgm:pt modelId="{5C6AC36C-E73C-4E45-BA84-5067AC69CB90}" type="parTrans" cxnId="{5ABB89BC-22E1-4760-81C4-F5071B9EFE6B}">
      <dgm:prSet/>
      <dgm:spPr/>
      <dgm:t>
        <a:bodyPr/>
        <a:lstStyle/>
        <a:p>
          <a:endParaRPr lang="en-US"/>
        </a:p>
      </dgm:t>
    </dgm:pt>
    <dgm:pt modelId="{C4439BA3-BF1A-40AC-812D-D8A060AE4506}" type="sibTrans" cxnId="{5ABB89BC-22E1-4760-81C4-F5071B9EFE6B}">
      <dgm:prSet/>
      <dgm:spPr/>
      <dgm:t>
        <a:bodyPr/>
        <a:lstStyle/>
        <a:p>
          <a:endParaRPr lang="en-US"/>
        </a:p>
      </dgm:t>
    </dgm:pt>
    <dgm:pt modelId="{7B3C4B87-E26C-420A-8B45-162BF57C82C2}">
      <dgm:prSet phldrT="[Text]"/>
      <dgm:spPr>
        <a:solidFill>
          <a:srgbClr val="7030A0"/>
        </a:solidFill>
      </dgm:spPr>
      <dgm:t>
        <a:bodyPr/>
        <a:lstStyle/>
        <a:p>
          <a:r>
            <a:rPr lang="en-US" b="1" dirty="0">
              <a:solidFill>
                <a:srgbClr val="080808"/>
              </a:solidFill>
            </a:rPr>
            <a:t>Supportive</a:t>
          </a:r>
        </a:p>
      </dgm:t>
    </dgm:pt>
    <dgm:pt modelId="{BE23A21E-FFF1-45DA-A5F5-13918FFB3257}" type="parTrans" cxnId="{2272BB86-E1DE-4E15-B91D-619FB25E8B5E}">
      <dgm:prSet/>
      <dgm:spPr/>
      <dgm:t>
        <a:bodyPr/>
        <a:lstStyle/>
        <a:p>
          <a:endParaRPr lang="en-US"/>
        </a:p>
      </dgm:t>
    </dgm:pt>
    <dgm:pt modelId="{BE33C040-3F3F-45CF-A7EB-06D9E2A96631}" type="sibTrans" cxnId="{2272BB86-E1DE-4E15-B91D-619FB25E8B5E}">
      <dgm:prSet/>
      <dgm:spPr/>
      <dgm:t>
        <a:bodyPr/>
        <a:lstStyle/>
        <a:p>
          <a:endParaRPr lang="en-US"/>
        </a:p>
      </dgm:t>
    </dgm:pt>
    <dgm:pt modelId="{F3620F92-A06C-4759-B718-1D0E5AA08F15}">
      <dgm:prSet phldrT="[Text]"/>
      <dgm:spPr>
        <a:ln>
          <a:solidFill>
            <a:srgbClr val="7030A0"/>
          </a:solidFill>
        </a:ln>
      </dgm:spPr>
      <dgm:t>
        <a:bodyPr/>
        <a:lstStyle/>
        <a:p>
          <a:endParaRPr lang="en-US" dirty="0"/>
        </a:p>
      </dgm:t>
    </dgm:pt>
    <dgm:pt modelId="{748E11ED-CF01-4B3D-8FA0-E174648410C4}" type="parTrans" cxnId="{E5706C5E-9834-4ABE-BC9F-E0CEF795A9CA}">
      <dgm:prSet/>
      <dgm:spPr/>
      <dgm:t>
        <a:bodyPr/>
        <a:lstStyle/>
        <a:p>
          <a:endParaRPr lang="en-US"/>
        </a:p>
      </dgm:t>
    </dgm:pt>
    <dgm:pt modelId="{9CE38F79-BBCC-4F4C-917D-AB5C8FE1120D}" type="sibTrans" cxnId="{E5706C5E-9834-4ABE-BC9F-E0CEF795A9CA}">
      <dgm:prSet/>
      <dgm:spPr/>
      <dgm:t>
        <a:bodyPr/>
        <a:lstStyle/>
        <a:p>
          <a:endParaRPr lang="en-US"/>
        </a:p>
      </dgm:t>
    </dgm:pt>
    <dgm:pt modelId="{D5CE55EB-D8E0-4EAB-9D6D-E6D097360087}" type="pres">
      <dgm:prSet presAssocID="{FA732247-CA96-4413-B5A2-FCF7BDBD0BEC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5FBBFD8A-AAAC-4E8D-B739-B70A703E04BF}" type="pres">
      <dgm:prSet presAssocID="{FA732247-CA96-4413-B5A2-FCF7BDBD0BEC}" presName="children" presStyleCnt="0"/>
      <dgm:spPr/>
    </dgm:pt>
    <dgm:pt modelId="{FDBACF87-90DA-4753-8BFD-CFA5F0D91954}" type="pres">
      <dgm:prSet presAssocID="{FA732247-CA96-4413-B5A2-FCF7BDBD0BEC}" presName="child1group" presStyleCnt="0"/>
      <dgm:spPr/>
    </dgm:pt>
    <dgm:pt modelId="{101AD881-DE50-4CA8-9104-459586041535}" type="pres">
      <dgm:prSet presAssocID="{FA732247-CA96-4413-B5A2-FCF7BDBD0BEC}" presName="child1" presStyleLbl="bgAcc1" presStyleIdx="0" presStyleCnt="4" custScaleX="141646" custScaleY="137645" custLinFactNeighborX="-9774" custLinFactNeighborY="21831"/>
      <dgm:spPr/>
    </dgm:pt>
    <dgm:pt modelId="{702230D1-58E3-4D70-B71F-B53AB8B76EFA}" type="pres">
      <dgm:prSet presAssocID="{FA732247-CA96-4413-B5A2-FCF7BDBD0BEC}" presName="child1Text" presStyleLbl="bgAcc1" presStyleIdx="0" presStyleCnt="4">
        <dgm:presLayoutVars>
          <dgm:bulletEnabled val="1"/>
        </dgm:presLayoutVars>
      </dgm:prSet>
      <dgm:spPr/>
    </dgm:pt>
    <dgm:pt modelId="{11AAFC65-B29D-426C-B285-72CD5AD7E2C1}" type="pres">
      <dgm:prSet presAssocID="{FA732247-CA96-4413-B5A2-FCF7BDBD0BEC}" presName="child2group" presStyleCnt="0"/>
      <dgm:spPr/>
    </dgm:pt>
    <dgm:pt modelId="{C7C8D06C-8EBB-4508-8A8C-BE772E375866}" type="pres">
      <dgm:prSet presAssocID="{FA732247-CA96-4413-B5A2-FCF7BDBD0BEC}" presName="child2" presStyleLbl="bgAcc1" presStyleIdx="1" presStyleCnt="4" custScaleX="136433" custScaleY="143656" custLinFactNeighborX="11689" custLinFactNeighborY="19935"/>
      <dgm:spPr/>
    </dgm:pt>
    <dgm:pt modelId="{B27305A1-5CB9-4B08-9398-0799513592F9}" type="pres">
      <dgm:prSet presAssocID="{FA732247-CA96-4413-B5A2-FCF7BDBD0BEC}" presName="child2Text" presStyleLbl="bgAcc1" presStyleIdx="1" presStyleCnt="4">
        <dgm:presLayoutVars>
          <dgm:bulletEnabled val="1"/>
        </dgm:presLayoutVars>
      </dgm:prSet>
      <dgm:spPr/>
    </dgm:pt>
    <dgm:pt modelId="{43CB4144-C100-4BFD-B330-5BF48F69C9BA}" type="pres">
      <dgm:prSet presAssocID="{FA732247-CA96-4413-B5A2-FCF7BDBD0BEC}" presName="child3group" presStyleCnt="0"/>
      <dgm:spPr/>
    </dgm:pt>
    <dgm:pt modelId="{44DE9A91-4D76-4C05-8D78-76D49D8B7C4B}" type="pres">
      <dgm:prSet presAssocID="{FA732247-CA96-4413-B5A2-FCF7BDBD0BEC}" presName="child3" presStyleLbl="bgAcc1" presStyleIdx="2" presStyleCnt="4" custScaleX="127345" custScaleY="140516" custLinFactNeighborX="12895" custLinFactNeighborY="-29936"/>
      <dgm:spPr/>
    </dgm:pt>
    <dgm:pt modelId="{AF8A2744-ABB1-469A-969B-FA0D6E11511B}" type="pres">
      <dgm:prSet presAssocID="{FA732247-CA96-4413-B5A2-FCF7BDBD0BEC}" presName="child3Text" presStyleLbl="bgAcc1" presStyleIdx="2" presStyleCnt="4">
        <dgm:presLayoutVars>
          <dgm:bulletEnabled val="1"/>
        </dgm:presLayoutVars>
      </dgm:prSet>
      <dgm:spPr/>
    </dgm:pt>
    <dgm:pt modelId="{60461E85-7366-45B0-9AB7-C1DA0D9FAE76}" type="pres">
      <dgm:prSet presAssocID="{FA732247-CA96-4413-B5A2-FCF7BDBD0BEC}" presName="child4group" presStyleCnt="0"/>
      <dgm:spPr/>
    </dgm:pt>
    <dgm:pt modelId="{C9159D1F-36B1-45CC-A0D8-D3E2818A76D0}" type="pres">
      <dgm:prSet presAssocID="{FA732247-CA96-4413-B5A2-FCF7BDBD0BEC}" presName="child4" presStyleLbl="bgAcc1" presStyleIdx="3" presStyleCnt="4" custScaleX="141087" custScaleY="124589" custLinFactNeighborX="-6753" custLinFactNeighborY="-32387"/>
      <dgm:spPr/>
    </dgm:pt>
    <dgm:pt modelId="{8890CFD9-5FF9-4371-8448-3A6D8FD4186F}" type="pres">
      <dgm:prSet presAssocID="{FA732247-CA96-4413-B5A2-FCF7BDBD0BEC}" presName="child4Text" presStyleLbl="bgAcc1" presStyleIdx="3" presStyleCnt="4">
        <dgm:presLayoutVars>
          <dgm:bulletEnabled val="1"/>
        </dgm:presLayoutVars>
      </dgm:prSet>
      <dgm:spPr/>
    </dgm:pt>
    <dgm:pt modelId="{2421C4B1-6AEE-4CCF-958A-4981B736BE2F}" type="pres">
      <dgm:prSet presAssocID="{FA732247-CA96-4413-B5A2-FCF7BDBD0BEC}" presName="childPlaceholder" presStyleCnt="0"/>
      <dgm:spPr/>
    </dgm:pt>
    <dgm:pt modelId="{F8FA66DE-C82E-428B-9FA0-C468DB7C9670}" type="pres">
      <dgm:prSet presAssocID="{FA732247-CA96-4413-B5A2-FCF7BDBD0BEC}" presName="circle" presStyleCnt="0"/>
      <dgm:spPr/>
    </dgm:pt>
    <dgm:pt modelId="{268B7734-20D0-4136-9FB1-3FC417A90C64}" type="pres">
      <dgm:prSet presAssocID="{FA732247-CA96-4413-B5A2-FCF7BDBD0BEC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F5C8ED62-2484-4EAA-B819-3BA724DAA7BD}" type="pres">
      <dgm:prSet presAssocID="{FA732247-CA96-4413-B5A2-FCF7BDBD0BEC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9745A28F-C091-43D8-AD04-930AF5076082}" type="pres">
      <dgm:prSet presAssocID="{FA732247-CA96-4413-B5A2-FCF7BDBD0BEC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AE704AF3-2656-49BC-92C3-0E49CD2A10E7}" type="pres">
      <dgm:prSet presAssocID="{FA732247-CA96-4413-B5A2-FCF7BDBD0BEC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86B3376B-3C7C-401E-B82E-350B37F36B4C}" type="pres">
      <dgm:prSet presAssocID="{FA732247-CA96-4413-B5A2-FCF7BDBD0BEC}" presName="quadrantPlaceholder" presStyleCnt="0"/>
      <dgm:spPr/>
    </dgm:pt>
    <dgm:pt modelId="{AABC3429-B6EC-4896-A48B-38C0E222B647}" type="pres">
      <dgm:prSet presAssocID="{FA732247-CA96-4413-B5A2-FCF7BDBD0BEC}" presName="center1" presStyleLbl="fgShp" presStyleIdx="0" presStyleCnt="2" custFlipHor="1" custScaleX="38283" custScaleY="27576" custLinFactNeighborY="33019"/>
      <dgm:spPr/>
    </dgm:pt>
    <dgm:pt modelId="{6048E493-0154-4E92-9251-958F91866E9A}" type="pres">
      <dgm:prSet presAssocID="{FA732247-CA96-4413-B5A2-FCF7BDBD0BEC}" presName="center2" presStyleLbl="fgShp" presStyleIdx="1" presStyleCnt="2" custScaleY="126512" custLinFactNeighborX="2146" custLinFactNeighborY="-19877"/>
      <dgm:spPr>
        <a:prstGeom prst="quadArrow">
          <a:avLst/>
        </a:prstGeom>
      </dgm:spPr>
    </dgm:pt>
  </dgm:ptLst>
  <dgm:cxnLst>
    <dgm:cxn modelId="{C9185E05-BB0F-BE4D-8D7E-7074D51B3D2E}" type="presOf" srcId="{142575FA-0CC2-42D5-A16A-EFE521F484C4}" destId="{F5C8ED62-2484-4EAA-B819-3BA724DAA7BD}" srcOrd="0" destOrd="0" presId="urn:microsoft.com/office/officeart/2005/8/layout/cycle4"/>
    <dgm:cxn modelId="{CB3C2A39-CC58-E845-8F81-15D8067C0B97}" type="presOf" srcId="{F3620F92-A06C-4759-B718-1D0E5AA08F15}" destId="{8890CFD9-5FF9-4371-8448-3A6D8FD4186F}" srcOrd="1" destOrd="0" presId="urn:microsoft.com/office/officeart/2005/8/layout/cycle4"/>
    <dgm:cxn modelId="{9D1BA640-A61C-46C4-A915-7FA1AE328934}" srcId="{66B9055E-5355-4E3E-91E2-72FA7887952C}" destId="{008C77C1-AFB2-4072-9A2F-BD75D287D88A}" srcOrd="0" destOrd="0" parTransId="{ACEFFA55-A375-405E-A980-5A0E40ED4DA1}" sibTransId="{43405C58-4CD4-44C8-AE53-A87D7469F51D}"/>
    <dgm:cxn modelId="{E5706C5E-9834-4ABE-BC9F-E0CEF795A9CA}" srcId="{7B3C4B87-E26C-420A-8B45-162BF57C82C2}" destId="{F3620F92-A06C-4759-B718-1D0E5AA08F15}" srcOrd="0" destOrd="0" parTransId="{748E11ED-CF01-4B3D-8FA0-E174648410C4}" sibTransId="{9CE38F79-BBCC-4F4C-917D-AB5C8FE1120D}"/>
    <dgm:cxn modelId="{0696A25F-6212-4C44-9366-269E76CD3B31}" srcId="{FA732247-CA96-4413-B5A2-FCF7BDBD0BEC}" destId="{14D127E3-366A-4847-B108-554DB62FF2D2}" srcOrd="2" destOrd="0" parTransId="{BADF9FC4-FA85-4E1C-BEE6-E9F01E24CD22}" sibTransId="{AB839C46-3F5D-466C-A283-DC65C065FF77}"/>
    <dgm:cxn modelId="{63010241-9B43-8B47-B8B0-B87DEA4EFE2F}" type="presOf" srcId="{008C77C1-AFB2-4072-9A2F-BD75D287D88A}" destId="{101AD881-DE50-4CA8-9104-459586041535}" srcOrd="0" destOrd="0" presId="urn:microsoft.com/office/officeart/2005/8/layout/cycle4"/>
    <dgm:cxn modelId="{D1941D4D-4A3A-3346-9DF7-16982D0D88BA}" type="presOf" srcId="{14D127E3-366A-4847-B108-554DB62FF2D2}" destId="{9745A28F-C091-43D8-AD04-930AF5076082}" srcOrd="0" destOrd="0" presId="urn:microsoft.com/office/officeart/2005/8/layout/cycle4"/>
    <dgm:cxn modelId="{16C4C954-8BC9-144B-8839-AD8F0A8FBADF}" type="presOf" srcId="{7C039839-1B0D-4006-9F89-B1236B90C719}" destId="{B27305A1-5CB9-4B08-9398-0799513592F9}" srcOrd="1" destOrd="0" presId="urn:microsoft.com/office/officeart/2005/8/layout/cycle4"/>
    <dgm:cxn modelId="{8CE93357-0005-E64E-82B8-FF335A45B55F}" type="presOf" srcId="{92AA85E6-36AF-40DF-9443-7397123ECBB6}" destId="{44DE9A91-4D76-4C05-8D78-76D49D8B7C4B}" srcOrd="0" destOrd="0" presId="urn:microsoft.com/office/officeart/2005/8/layout/cycle4"/>
    <dgm:cxn modelId="{2272BB86-E1DE-4E15-B91D-619FB25E8B5E}" srcId="{FA732247-CA96-4413-B5A2-FCF7BDBD0BEC}" destId="{7B3C4B87-E26C-420A-8B45-162BF57C82C2}" srcOrd="3" destOrd="0" parTransId="{BE23A21E-FFF1-45DA-A5F5-13918FFB3257}" sibTransId="{BE33C040-3F3F-45CF-A7EB-06D9E2A96631}"/>
    <dgm:cxn modelId="{B869C99A-E8AB-FE4C-B325-123EFA5FFF15}" type="presOf" srcId="{7C039839-1B0D-4006-9F89-B1236B90C719}" destId="{C7C8D06C-8EBB-4508-8A8C-BE772E375866}" srcOrd="0" destOrd="0" presId="urn:microsoft.com/office/officeart/2005/8/layout/cycle4"/>
    <dgm:cxn modelId="{8BF164B9-A460-1442-A797-2314810FDD44}" type="presOf" srcId="{FA732247-CA96-4413-B5A2-FCF7BDBD0BEC}" destId="{D5CE55EB-D8E0-4EAB-9D6D-E6D097360087}" srcOrd="0" destOrd="0" presId="urn:microsoft.com/office/officeart/2005/8/layout/cycle4"/>
    <dgm:cxn modelId="{E3924AB9-CFF8-AB4B-A572-67861741EDEB}" type="presOf" srcId="{F3620F92-A06C-4759-B718-1D0E5AA08F15}" destId="{C9159D1F-36B1-45CC-A0D8-D3E2818A76D0}" srcOrd="0" destOrd="0" presId="urn:microsoft.com/office/officeart/2005/8/layout/cycle4"/>
    <dgm:cxn modelId="{5ABB89BC-22E1-4760-81C4-F5071B9EFE6B}" srcId="{14D127E3-366A-4847-B108-554DB62FF2D2}" destId="{92AA85E6-36AF-40DF-9443-7397123ECBB6}" srcOrd="0" destOrd="0" parTransId="{5C6AC36C-E73C-4E45-BA84-5067AC69CB90}" sibTransId="{C4439BA3-BF1A-40AC-812D-D8A060AE4506}"/>
    <dgm:cxn modelId="{F5916DC6-08CE-46D9-976F-2ADD50DC9FEB}" srcId="{FA732247-CA96-4413-B5A2-FCF7BDBD0BEC}" destId="{142575FA-0CC2-42D5-A16A-EFE521F484C4}" srcOrd="1" destOrd="0" parTransId="{458C6532-DFBE-4E81-86C4-88B50C7E5754}" sibTransId="{6FB6E556-C5FA-402C-93C1-D5D4D0A97ACE}"/>
    <dgm:cxn modelId="{F8FAAACE-52E8-924A-9B61-AA8C0E5DDB3A}" type="presOf" srcId="{008C77C1-AFB2-4072-9A2F-BD75D287D88A}" destId="{702230D1-58E3-4D70-B71F-B53AB8B76EFA}" srcOrd="1" destOrd="0" presId="urn:microsoft.com/office/officeart/2005/8/layout/cycle4"/>
    <dgm:cxn modelId="{7820ECD6-D074-40CA-8024-3A572D7986DE}" srcId="{142575FA-0CC2-42D5-A16A-EFE521F484C4}" destId="{7C039839-1B0D-4006-9F89-B1236B90C719}" srcOrd="0" destOrd="0" parTransId="{77303F40-26EA-4295-A267-A1C57BB37C83}" sibTransId="{6467DA62-00F7-43DD-B144-26070634DF76}"/>
    <dgm:cxn modelId="{593A01DD-1E8F-9643-9C2A-AA1218F62827}" type="presOf" srcId="{66B9055E-5355-4E3E-91E2-72FA7887952C}" destId="{268B7734-20D0-4136-9FB1-3FC417A90C64}" srcOrd="0" destOrd="0" presId="urn:microsoft.com/office/officeart/2005/8/layout/cycle4"/>
    <dgm:cxn modelId="{64790CDF-65F3-B744-B221-ACD2BD5C9FF3}" type="presOf" srcId="{7B3C4B87-E26C-420A-8B45-162BF57C82C2}" destId="{AE704AF3-2656-49BC-92C3-0E49CD2A10E7}" srcOrd="0" destOrd="0" presId="urn:microsoft.com/office/officeart/2005/8/layout/cycle4"/>
    <dgm:cxn modelId="{E2A605E6-F8A9-4B47-B3E0-5B9738C61BDA}" type="presOf" srcId="{92AA85E6-36AF-40DF-9443-7397123ECBB6}" destId="{AF8A2744-ABB1-469A-969B-FA0D6E11511B}" srcOrd="1" destOrd="0" presId="urn:microsoft.com/office/officeart/2005/8/layout/cycle4"/>
    <dgm:cxn modelId="{61DBE9FA-2D63-4106-9E1A-4C8C0CCEFF87}" srcId="{FA732247-CA96-4413-B5A2-FCF7BDBD0BEC}" destId="{66B9055E-5355-4E3E-91E2-72FA7887952C}" srcOrd="0" destOrd="0" parTransId="{79D39E31-FD4D-42DA-9858-B4C5464C1E81}" sibTransId="{96FC7D62-3455-4651-A01A-040D44E7345E}"/>
    <dgm:cxn modelId="{F8885F9B-D248-B24A-8185-526A284EE08D}" type="presParOf" srcId="{D5CE55EB-D8E0-4EAB-9D6D-E6D097360087}" destId="{5FBBFD8A-AAAC-4E8D-B739-B70A703E04BF}" srcOrd="0" destOrd="0" presId="urn:microsoft.com/office/officeart/2005/8/layout/cycle4"/>
    <dgm:cxn modelId="{AA070FEF-C785-B34B-9192-D42E6501DACF}" type="presParOf" srcId="{5FBBFD8A-AAAC-4E8D-B739-B70A703E04BF}" destId="{FDBACF87-90DA-4753-8BFD-CFA5F0D91954}" srcOrd="0" destOrd="0" presId="urn:microsoft.com/office/officeart/2005/8/layout/cycle4"/>
    <dgm:cxn modelId="{0287380D-9B94-6B46-967E-97E66D47761E}" type="presParOf" srcId="{FDBACF87-90DA-4753-8BFD-CFA5F0D91954}" destId="{101AD881-DE50-4CA8-9104-459586041535}" srcOrd="0" destOrd="0" presId="urn:microsoft.com/office/officeart/2005/8/layout/cycle4"/>
    <dgm:cxn modelId="{0E92DDC5-D890-284D-BB69-567A0465612B}" type="presParOf" srcId="{FDBACF87-90DA-4753-8BFD-CFA5F0D91954}" destId="{702230D1-58E3-4D70-B71F-B53AB8B76EFA}" srcOrd="1" destOrd="0" presId="urn:microsoft.com/office/officeart/2005/8/layout/cycle4"/>
    <dgm:cxn modelId="{96E56B9E-A9BA-7544-8D7F-03C17840C205}" type="presParOf" srcId="{5FBBFD8A-AAAC-4E8D-B739-B70A703E04BF}" destId="{11AAFC65-B29D-426C-B285-72CD5AD7E2C1}" srcOrd="1" destOrd="0" presId="urn:microsoft.com/office/officeart/2005/8/layout/cycle4"/>
    <dgm:cxn modelId="{332EEF96-2E2E-C54A-BF08-410F18E7789D}" type="presParOf" srcId="{11AAFC65-B29D-426C-B285-72CD5AD7E2C1}" destId="{C7C8D06C-8EBB-4508-8A8C-BE772E375866}" srcOrd="0" destOrd="0" presId="urn:microsoft.com/office/officeart/2005/8/layout/cycle4"/>
    <dgm:cxn modelId="{BCE04A6A-7C6A-7C49-BBA2-BED70293F9B9}" type="presParOf" srcId="{11AAFC65-B29D-426C-B285-72CD5AD7E2C1}" destId="{B27305A1-5CB9-4B08-9398-0799513592F9}" srcOrd="1" destOrd="0" presId="urn:microsoft.com/office/officeart/2005/8/layout/cycle4"/>
    <dgm:cxn modelId="{A8817C84-4B46-E44D-BA01-7A72B134D811}" type="presParOf" srcId="{5FBBFD8A-AAAC-4E8D-B739-B70A703E04BF}" destId="{43CB4144-C100-4BFD-B330-5BF48F69C9BA}" srcOrd="2" destOrd="0" presId="urn:microsoft.com/office/officeart/2005/8/layout/cycle4"/>
    <dgm:cxn modelId="{A32EF728-648F-D245-9631-41C3EDCB902B}" type="presParOf" srcId="{43CB4144-C100-4BFD-B330-5BF48F69C9BA}" destId="{44DE9A91-4D76-4C05-8D78-76D49D8B7C4B}" srcOrd="0" destOrd="0" presId="urn:microsoft.com/office/officeart/2005/8/layout/cycle4"/>
    <dgm:cxn modelId="{03596A59-70D6-CE49-A8CE-44877864DC20}" type="presParOf" srcId="{43CB4144-C100-4BFD-B330-5BF48F69C9BA}" destId="{AF8A2744-ABB1-469A-969B-FA0D6E11511B}" srcOrd="1" destOrd="0" presId="urn:microsoft.com/office/officeart/2005/8/layout/cycle4"/>
    <dgm:cxn modelId="{6889D8C3-623B-544A-85EE-CC8552217D99}" type="presParOf" srcId="{5FBBFD8A-AAAC-4E8D-B739-B70A703E04BF}" destId="{60461E85-7366-45B0-9AB7-C1DA0D9FAE76}" srcOrd="3" destOrd="0" presId="urn:microsoft.com/office/officeart/2005/8/layout/cycle4"/>
    <dgm:cxn modelId="{449B941F-76E2-6047-B8FA-263BBCC69C44}" type="presParOf" srcId="{60461E85-7366-45B0-9AB7-C1DA0D9FAE76}" destId="{C9159D1F-36B1-45CC-A0D8-D3E2818A76D0}" srcOrd="0" destOrd="0" presId="urn:microsoft.com/office/officeart/2005/8/layout/cycle4"/>
    <dgm:cxn modelId="{004BACDD-302F-5C47-A0B6-25AE0DCF4F91}" type="presParOf" srcId="{60461E85-7366-45B0-9AB7-C1DA0D9FAE76}" destId="{8890CFD9-5FF9-4371-8448-3A6D8FD4186F}" srcOrd="1" destOrd="0" presId="urn:microsoft.com/office/officeart/2005/8/layout/cycle4"/>
    <dgm:cxn modelId="{00C21F7E-92D8-6044-AE67-0055A9AC39AB}" type="presParOf" srcId="{5FBBFD8A-AAAC-4E8D-B739-B70A703E04BF}" destId="{2421C4B1-6AEE-4CCF-958A-4981B736BE2F}" srcOrd="4" destOrd="0" presId="urn:microsoft.com/office/officeart/2005/8/layout/cycle4"/>
    <dgm:cxn modelId="{5F969383-6350-CE43-96D6-2DCF5916620E}" type="presParOf" srcId="{D5CE55EB-D8E0-4EAB-9D6D-E6D097360087}" destId="{F8FA66DE-C82E-428B-9FA0-C468DB7C9670}" srcOrd="1" destOrd="0" presId="urn:microsoft.com/office/officeart/2005/8/layout/cycle4"/>
    <dgm:cxn modelId="{DAA8498B-ADD2-9B42-A45D-0A3629CC138C}" type="presParOf" srcId="{F8FA66DE-C82E-428B-9FA0-C468DB7C9670}" destId="{268B7734-20D0-4136-9FB1-3FC417A90C64}" srcOrd="0" destOrd="0" presId="urn:microsoft.com/office/officeart/2005/8/layout/cycle4"/>
    <dgm:cxn modelId="{0C61E210-B818-5948-854C-BFD15D57AC9D}" type="presParOf" srcId="{F8FA66DE-C82E-428B-9FA0-C468DB7C9670}" destId="{F5C8ED62-2484-4EAA-B819-3BA724DAA7BD}" srcOrd="1" destOrd="0" presId="urn:microsoft.com/office/officeart/2005/8/layout/cycle4"/>
    <dgm:cxn modelId="{B99143B8-EFD3-1D4A-A979-F591EEBCD90C}" type="presParOf" srcId="{F8FA66DE-C82E-428B-9FA0-C468DB7C9670}" destId="{9745A28F-C091-43D8-AD04-930AF5076082}" srcOrd="2" destOrd="0" presId="urn:microsoft.com/office/officeart/2005/8/layout/cycle4"/>
    <dgm:cxn modelId="{C5495863-7A67-CF4A-B2E6-C693904CD15B}" type="presParOf" srcId="{F8FA66DE-C82E-428B-9FA0-C468DB7C9670}" destId="{AE704AF3-2656-49BC-92C3-0E49CD2A10E7}" srcOrd="3" destOrd="0" presId="urn:microsoft.com/office/officeart/2005/8/layout/cycle4"/>
    <dgm:cxn modelId="{35F84B86-C496-D246-96C6-619E585C240C}" type="presParOf" srcId="{F8FA66DE-C82E-428B-9FA0-C468DB7C9670}" destId="{86B3376B-3C7C-401E-B82E-350B37F36B4C}" srcOrd="4" destOrd="0" presId="urn:microsoft.com/office/officeart/2005/8/layout/cycle4"/>
    <dgm:cxn modelId="{E277A5BB-188C-184C-9F21-3152D881A7D5}" type="presParOf" srcId="{D5CE55EB-D8E0-4EAB-9D6D-E6D097360087}" destId="{AABC3429-B6EC-4896-A48B-38C0E222B647}" srcOrd="2" destOrd="0" presId="urn:microsoft.com/office/officeart/2005/8/layout/cycle4"/>
    <dgm:cxn modelId="{E343A46F-5DF6-C542-993D-0DE9B36B4453}" type="presParOf" srcId="{D5CE55EB-D8E0-4EAB-9D6D-E6D097360087}" destId="{6048E493-0154-4E92-9251-958F91866E9A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E9A91-4D76-4C05-8D78-76D49D8B7C4B}">
      <dsp:nvSpPr>
        <dsp:cNvPr id="0" name=""/>
        <dsp:cNvSpPr/>
      </dsp:nvSpPr>
      <dsp:spPr>
        <a:xfrm>
          <a:off x="5572089" y="3080507"/>
          <a:ext cx="3704309" cy="26477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B0F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100" kern="1200" dirty="0"/>
        </a:p>
      </dsp:txBody>
      <dsp:txXfrm>
        <a:off x="6741544" y="3800603"/>
        <a:ext cx="2476692" cy="1869475"/>
      </dsp:txXfrm>
    </dsp:sp>
    <dsp:sp modelId="{C9159D1F-36B1-45CC-A0D8-D3E2818A76D0}">
      <dsp:nvSpPr>
        <dsp:cNvPr id="0" name=""/>
        <dsp:cNvSpPr/>
      </dsp:nvSpPr>
      <dsp:spPr>
        <a:xfrm>
          <a:off x="54621" y="3184379"/>
          <a:ext cx="4104047" cy="23476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7030A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100" kern="1200" dirty="0"/>
        </a:p>
      </dsp:txBody>
      <dsp:txXfrm>
        <a:off x="106191" y="3822855"/>
        <a:ext cx="2769693" cy="1657576"/>
      </dsp:txXfrm>
    </dsp:sp>
    <dsp:sp modelId="{C7C8D06C-8EBB-4508-8A8C-BE772E375866}">
      <dsp:nvSpPr>
        <dsp:cNvPr id="0" name=""/>
        <dsp:cNvSpPr/>
      </dsp:nvSpPr>
      <dsp:spPr>
        <a:xfrm>
          <a:off x="5307737" y="-13482"/>
          <a:ext cx="3968668" cy="27068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B05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100" kern="1200" dirty="0"/>
        </a:p>
      </dsp:txBody>
      <dsp:txXfrm>
        <a:off x="6557800" y="45980"/>
        <a:ext cx="2659143" cy="1911250"/>
      </dsp:txXfrm>
    </dsp:sp>
    <dsp:sp modelId="{101AD881-DE50-4CA8-9104-459586041535}">
      <dsp:nvSpPr>
        <dsp:cNvPr id="0" name=""/>
        <dsp:cNvSpPr/>
      </dsp:nvSpPr>
      <dsp:spPr>
        <a:xfrm>
          <a:off x="0" y="78876"/>
          <a:ext cx="4120308" cy="2593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5100" kern="1200" dirty="0"/>
        </a:p>
      </dsp:txBody>
      <dsp:txXfrm>
        <a:off x="56974" y="135850"/>
        <a:ext cx="2770267" cy="1831278"/>
      </dsp:txXfrm>
    </dsp:sp>
    <dsp:sp modelId="{268B7734-20D0-4136-9FB1-3FC417A90C64}">
      <dsp:nvSpPr>
        <dsp:cNvPr id="0" name=""/>
        <dsp:cNvSpPr/>
      </dsp:nvSpPr>
      <dsp:spPr>
        <a:xfrm>
          <a:off x="2029635" y="343035"/>
          <a:ext cx="2549683" cy="2549683"/>
        </a:xfrm>
        <a:prstGeom prst="pieWedge">
          <a:avLst/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rgbClr val="080808"/>
              </a:solidFill>
            </a:rPr>
            <a:t>Toxic</a:t>
          </a:r>
        </a:p>
      </dsp:txBody>
      <dsp:txXfrm>
        <a:off x="2776420" y="1089820"/>
        <a:ext cx="1802898" cy="1802898"/>
      </dsp:txXfrm>
    </dsp:sp>
    <dsp:sp modelId="{F5C8ED62-2484-4EAA-B819-3BA724DAA7BD}">
      <dsp:nvSpPr>
        <dsp:cNvPr id="0" name=""/>
        <dsp:cNvSpPr/>
      </dsp:nvSpPr>
      <dsp:spPr>
        <a:xfrm rot="5400000">
          <a:off x="4697087" y="343035"/>
          <a:ext cx="2549683" cy="2549683"/>
        </a:xfrm>
        <a:prstGeom prst="pieWedge">
          <a:avLst/>
        </a:prstGeom>
        <a:solidFill>
          <a:srgbClr val="00CC66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rgbClr val="080808"/>
              </a:solidFill>
            </a:rPr>
            <a:t>Tolerated</a:t>
          </a:r>
        </a:p>
      </dsp:txBody>
      <dsp:txXfrm rot="-5400000">
        <a:off x="4697087" y="1089820"/>
        <a:ext cx="1802898" cy="1802898"/>
      </dsp:txXfrm>
    </dsp:sp>
    <dsp:sp modelId="{9745A28F-C091-43D8-AD04-930AF5076082}">
      <dsp:nvSpPr>
        <dsp:cNvPr id="0" name=""/>
        <dsp:cNvSpPr/>
      </dsp:nvSpPr>
      <dsp:spPr>
        <a:xfrm rot="10800000">
          <a:off x="4697087" y="3010487"/>
          <a:ext cx="2549683" cy="2549683"/>
        </a:xfrm>
        <a:prstGeom prst="pieWedge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rgbClr val="080808"/>
              </a:solidFill>
            </a:rPr>
            <a:t>Healing</a:t>
          </a:r>
        </a:p>
      </dsp:txBody>
      <dsp:txXfrm rot="10800000">
        <a:off x="4697087" y="3010487"/>
        <a:ext cx="1802898" cy="1802898"/>
      </dsp:txXfrm>
    </dsp:sp>
    <dsp:sp modelId="{AE704AF3-2656-49BC-92C3-0E49CD2A10E7}">
      <dsp:nvSpPr>
        <dsp:cNvPr id="0" name=""/>
        <dsp:cNvSpPr/>
      </dsp:nvSpPr>
      <dsp:spPr>
        <a:xfrm rot="16200000">
          <a:off x="2029635" y="3010487"/>
          <a:ext cx="2549683" cy="2549683"/>
        </a:xfrm>
        <a:prstGeom prst="pieWedge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0" tIns="177800" rIns="177800" bIns="17780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rgbClr val="080808"/>
              </a:solidFill>
            </a:rPr>
            <a:t>Supportive</a:t>
          </a:r>
        </a:p>
      </dsp:txBody>
      <dsp:txXfrm rot="5400000">
        <a:off x="2776420" y="3010487"/>
        <a:ext cx="1802898" cy="1802898"/>
      </dsp:txXfrm>
    </dsp:sp>
    <dsp:sp modelId="{AABC3429-B6EC-4896-A48B-38C0E222B647}">
      <dsp:nvSpPr>
        <dsp:cNvPr id="0" name=""/>
        <dsp:cNvSpPr/>
      </dsp:nvSpPr>
      <dsp:spPr>
        <a:xfrm flipH="1">
          <a:off x="4469696" y="2951605"/>
          <a:ext cx="337012" cy="211092"/>
        </a:xfrm>
        <a:prstGeom prst="circular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48E493-0154-4E92-9251-958F91866E9A}">
      <dsp:nvSpPr>
        <dsp:cNvPr id="0" name=""/>
        <dsp:cNvSpPr/>
      </dsp:nvSpPr>
      <dsp:spPr>
        <a:xfrm rot="10800000">
          <a:off x="4216935" y="2462435"/>
          <a:ext cx="880318" cy="968441"/>
        </a:xfrm>
        <a:prstGeom prst="quad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54D2A6A8-76FB-42B0-9367-1D2CB6D34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169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6650" y="685800"/>
            <a:ext cx="45847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3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3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ABA769A3-F11C-4895-9CD2-173AA5928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199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b="1" kern="1200">
        <a:solidFill>
          <a:schemeClr val="tx1"/>
        </a:solidFill>
        <a:latin typeface="Arial" charset="0"/>
        <a:ea typeface="ＭＳ Ｐゴシック" charset="-128"/>
        <a:cs typeface="MS PGothic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MS PGothic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A769A3-F11C-4895-9CD2-173AA5928A9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70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5425" y="304800"/>
            <a:ext cx="3130550" cy="2343150"/>
          </a:xfrm>
          <a:ln/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>
          <a:xfrm>
            <a:off x="533400" y="2895600"/>
            <a:ext cx="5486400" cy="5715000"/>
          </a:xfrm>
          <a:noFill/>
          <a:ln/>
        </p:spPr>
        <p:txBody>
          <a:bodyPr/>
          <a:lstStyle/>
          <a:p>
            <a:endParaRPr lang="en-US" b="0" dirty="0">
              <a:latin typeface="Arial" pitchFamily="34" charset="0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6A3559-8F0F-413D-9867-5BB560C4002D}" type="slidenum">
              <a:rPr lang="en-US" smtClean="0">
                <a:latin typeface="Arial" charset="0"/>
              </a:rPr>
              <a:pPr>
                <a:defRPr/>
              </a:pPr>
              <a:t>17</a:t>
            </a:fld>
            <a:endParaRPr lang="en-US" dirty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TLC-PCP www.learningcommunityus.com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A769A3-F11C-4895-9CD2-173AA5928A9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08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A75B8-EE13-9340-AB59-62F7E963A2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959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B38492-728A-401C-904F-DB68B3DCB823}" type="slidenum">
              <a:rPr lang="en-US" smtClean="0">
                <a:latin typeface="Arial" charset="0"/>
                <a:ea typeface="ＭＳ Ｐゴシック" charset="-128"/>
              </a:rPr>
              <a:pPr/>
              <a:t>20</a:t>
            </a:fld>
            <a:endParaRPr lang="en-US">
              <a:latin typeface="Arial" charset="0"/>
              <a:ea typeface="ＭＳ Ｐゴシック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sz="1800" dirty="0">
              <a:latin typeface="Arial" charset="0"/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97375" y="685800"/>
            <a:ext cx="1323975" cy="990600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xfrm>
            <a:off x="762356" y="1905427"/>
            <a:ext cx="5485440" cy="4115019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GB" sz="1800" b="0" dirty="0">
              <a:latin typeface="Arial" charset="0"/>
              <a:ea typeface="ＭＳ Ｐゴシック" charset="-128"/>
              <a:cs typeface="Arial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32535A-5FDE-4627-8047-2B984DAB13D3}" type="slidenum">
              <a:rPr lang="en-US" smtClean="0">
                <a:latin typeface="Arial" charset="0"/>
                <a:ea typeface="ＭＳ Ｐゴシック" charset="-128"/>
                <a:cs typeface="Arial" charset="0"/>
              </a:rPr>
              <a:pPr/>
              <a:t>21</a:t>
            </a:fld>
            <a:endParaRPr lang="en-US">
              <a:latin typeface="Arial" charset="0"/>
              <a:ea typeface="ＭＳ Ｐゴシック" charset="-128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6238" y="304800"/>
            <a:ext cx="3565525" cy="2667000"/>
          </a:xfrm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xfrm>
            <a:off x="533400" y="3429000"/>
            <a:ext cx="5486400" cy="4114800"/>
          </a:xfrm>
          <a:noFill/>
          <a:ln/>
        </p:spPr>
        <p:txBody>
          <a:bodyPr/>
          <a:lstStyle/>
          <a:p>
            <a:endParaRPr lang="en-US" b="0" dirty="0">
              <a:latin typeface="Arial" pitchFamily="34" charset="0"/>
            </a:endParaRPr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7F30F5-437D-420F-B3B7-6DFA596A65B8}" type="slidenum">
              <a:rPr lang="en-US" smtClean="0">
                <a:latin typeface="Arial" charset="0"/>
              </a:rPr>
              <a:pPr>
                <a:defRPr/>
              </a:pPr>
              <a:t>22</a:t>
            </a:fld>
            <a:endParaRPr lang="en-US" dirty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TLC-PCP www.learningcommunityus.com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7825" y="304800"/>
            <a:ext cx="2647950" cy="1981200"/>
          </a:xfrm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xfrm>
            <a:off x="228600" y="2514600"/>
            <a:ext cx="6172200" cy="6412525"/>
          </a:xfrm>
          <a:noFill/>
          <a:ln/>
        </p:spPr>
        <p:txBody>
          <a:bodyPr>
            <a:spAutoFit/>
          </a:bodyPr>
          <a:lstStyle/>
          <a:p>
            <a:endParaRPr lang="en-US" b="0" dirty="0">
              <a:latin typeface="Arial" pitchFamily="34" charset="0"/>
            </a:endParaRPr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009C57B-CBA4-47CC-BA90-EC53455466C6}" type="slidenum">
              <a:rPr lang="en-US" smtClean="0">
                <a:latin typeface="Arial" charset="0"/>
              </a:rPr>
              <a:pPr>
                <a:defRPr/>
              </a:pPr>
              <a:t>23</a:t>
            </a:fld>
            <a:endParaRPr lang="en-US" dirty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>
          <a:xfrm>
            <a:off x="2438400" y="8686800"/>
            <a:ext cx="33528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TLC-PCP www.learningcommunityus.com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ea typeface="MS PGothic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A769A3-F11C-4895-9CD2-173AA5928A9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27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MS PGothic" pitchFamily="34" charset="-128"/>
              </a:rPr>
              <a:t> 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A769A3-F11C-4895-9CD2-173AA5928A9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299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A769A3-F11C-4895-9CD2-173AA5928A9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66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57188" y="304800"/>
            <a:ext cx="2614612" cy="1957388"/>
          </a:xfrm>
          <a:ln/>
        </p:spPr>
      </p:sp>
      <p:sp>
        <p:nvSpPr>
          <p:cNvPr id="152579" name="Notes Placeholder 2"/>
          <p:cNvSpPr>
            <a:spLocks noGrp="1"/>
          </p:cNvSpPr>
          <p:nvPr>
            <p:ph type="body" idx="1"/>
          </p:nvPr>
        </p:nvSpPr>
        <p:spPr>
          <a:xfrm>
            <a:off x="228600" y="2438400"/>
            <a:ext cx="6629400" cy="5562600"/>
          </a:xfrm>
          <a:noFill/>
          <a:ln/>
        </p:spPr>
        <p:txBody>
          <a:bodyPr/>
          <a:lstStyle/>
          <a:p>
            <a:endParaRPr lang="en-US" b="0" dirty="0">
              <a:latin typeface="Arial" pitchFamily="34" charset="0"/>
            </a:endParaRPr>
          </a:p>
        </p:txBody>
      </p:sp>
      <p:sp>
        <p:nvSpPr>
          <p:cNvPr id="15258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F1555D-D5DB-4F2C-90CE-AA2B4852943B}" type="slidenum">
              <a:rPr lang="en-US" smtClean="0">
                <a:latin typeface="Arial" charset="0"/>
              </a:rPr>
              <a:pPr>
                <a:defRPr/>
              </a:pPr>
              <a:t>3</a:t>
            </a:fld>
            <a:endParaRPr lang="en-US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>
          <a:xfrm>
            <a:off x="1600200" y="8686800"/>
            <a:ext cx="33528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TLC-PCP www.learningcommunityus.com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72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b="0" dirty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6F8C497-7849-4CF1-B5EF-4665BB0B1379}" type="slidenum">
              <a:rPr lang="en-US" smtClean="0">
                <a:ea typeface="ＭＳ Ｐゴシック" charset="-128"/>
              </a:rPr>
              <a:pPr/>
              <a:t>27</a:t>
            </a:fld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A769A3-F11C-4895-9CD2-173AA5928A9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035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A769A3-F11C-4895-9CD2-173AA5928A9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668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A769A3-F11C-4895-9CD2-173AA5928A9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922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GB" dirty="0">
              <a:ea typeface="MS PGothic" pitchFamily="34" charset="-128"/>
            </a:endParaRPr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F61F6B-4B74-4A99-8E0E-AD5F0F99A9A0}" type="slidenum">
              <a:rPr lang="en-US" smtClean="0">
                <a:ea typeface="ＭＳ Ｐゴシック" charset="-128"/>
              </a:rPr>
              <a:pPr/>
              <a:t>32</a:t>
            </a:fld>
            <a:endParaRPr lang="en-US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D6DA4F2-7920-FD44-A2F1-56CD93B5EBE9}" type="slidenum">
              <a:rPr lang="en-GB"/>
              <a:pPr eaLnBrk="1" hangingPunct="1"/>
              <a:t>33</a:t>
            </a:fld>
            <a:endParaRPr lang="en-GB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GB" b="0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Slide Image Placeholder 1">
            <a:extLst>
              <a:ext uri="{FF2B5EF4-FFF2-40B4-BE49-F238E27FC236}">
                <a16:creationId xmlns:a16="http://schemas.microsoft.com/office/drawing/2014/main" id="{6B7BD1FF-2864-8040-B52A-DB99CB942BC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645B1B-CE82-1B41-969D-9DE9E3CD1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3429000"/>
            <a:ext cx="6019800" cy="10668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D7EF4-BB20-7441-873C-8F2D3258188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TLC-PCP www.learningcommunityus.com </a:t>
            </a:r>
            <a:endParaRPr lang="en-US" dirty="0"/>
          </a:p>
        </p:txBody>
      </p:sp>
      <p:sp>
        <p:nvSpPr>
          <p:cNvPr id="216068" name="Slide Number Placeholder 4">
            <a:extLst>
              <a:ext uri="{FF2B5EF4-FFF2-40B4-BE49-F238E27FC236}">
                <a16:creationId xmlns:a16="http://schemas.microsoft.com/office/drawing/2014/main" id="{8B900580-D106-7747-9597-73F955CA35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F516E6E1-AB6E-5042-A67D-E07FA3500837}" type="slidenum">
              <a:rPr lang="en-US" altLang="en-US" sz="1200" b="0">
                <a:latin typeface="Arial" panose="020B0604020202020204" pitchFamily="34" charset="0"/>
              </a:rPr>
              <a:pPr/>
              <a:t>34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1957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AD2AEA-EE7F-1A4B-83FA-B2E62BF6EA5C}" type="slidenum">
              <a:rPr lang="en-GB"/>
              <a:pPr eaLnBrk="1" hangingPunct="1"/>
              <a:t>36</a:t>
            </a:fld>
            <a:endParaRPr lang="en-GB"/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3EAC7734-D5F2-E944-AE9E-1B07B9FCC183}" type="slidenum">
              <a:rPr lang="en-US" sz="1200">
                <a:cs typeface="ＭＳ Ｐゴシック" charset="0"/>
              </a:rPr>
              <a:pPr algn="r"/>
              <a:t>36</a:t>
            </a:fld>
            <a:endParaRPr lang="en-US" sz="1200">
              <a:cs typeface="ＭＳ Ｐゴシック" charset="0"/>
            </a:endParaRPr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b="0" dirty="0">
                <a:latin typeface="Arial" charset="0"/>
              </a:rPr>
              <a:t>Group activity – 8 minutes</a:t>
            </a:r>
          </a:p>
        </p:txBody>
      </p:sp>
    </p:spTree>
    <p:extLst>
      <p:ext uri="{BB962C8B-B14F-4D97-AF65-F5344CB8AC3E}">
        <p14:creationId xmlns:p14="http://schemas.microsoft.com/office/powerpoint/2010/main" val="29113893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Slide Image Placeholder 1">
            <a:extLst>
              <a:ext uri="{FF2B5EF4-FFF2-40B4-BE49-F238E27FC236}">
                <a16:creationId xmlns:a16="http://schemas.microsoft.com/office/drawing/2014/main" id="{CDA18B55-33C4-FD47-9F03-A6E86C8E23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5800"/>
            <a:ext cx="4584700" cy="3429000"/>
          </a:xfrm>
          <a:ln/>
        </p:spPr>
      </p:sp>
      <p:sp>
        <p:nvSpPr>
          <p:cNvPr id="211970" name="Notes Placeholder 2">
            <a:extLst>
              <a:ext uri="{FF2B5EF4-FFF2-40B4-BE49-F238E27FC236}">
                <a16:creationId xmlns:a16="http://schemas.microsoft.com/office/drawing/2014/main" id="{D8A08A2A-17CA-1A45-AA0D-C274D9E874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11971" name="Slide Number Placeholder 3">
            <a:extLst>
              <a:ext uri="{FF2B5EF4-FFF2-40B4-BE49-F238E27FC236}">
                <a16:creationId xmlns:a16="http://schemas.microsoft.com/office/drawing/2014/main" id="{707CA051-9798-F74C-8F14-8F93ED9554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7A4B203A-4997-0C49-857B-5194EC3CAA83}" type="slidenum">
              <a:rPr lang="en-US" altLang="en-US" sz="1200" b="0">
                <a:latin typeface="Arial" panose="020B0604020202020204" pitchFamily="34" charset="0"/>
              </a:rPr>
              <a:pPr/>
              <a:t>37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523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Slide Image Placeholder 1">
            <a:extLst>
              <a:ext uri="{FF2B5EF4-FFF2-40B4-BE49-F238E27FC236}">
                <a16:creationId xmlns:a16="http://schemas.microsoft.com/office/drawing/2014/main" id="{F0366E2B-972C-2747-A18E-164574AFDC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6725" y="228600"/>
            <a:ext cx="3667125" cy="2743200"/>
          </a:xfrm>
          <a:ln/>
        </p:spPr>
      </p:sp>
      <p:sp>
        <p:nvSpPr>
          <p:cNvPr id="496643" name="Notes Placeholder 2">
            <a:extLst>
              <a:ext uri="{FF2B5EF4-FFF2-40B4-BE49-F238E27FC236}">
                <a16:creationId xmlns:a16="http://schemas.microsoft.com/office/drawing/2014/main" id="{01B49D23-4118-6F4D-B4BB-0DB9C3A0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3124200"/>
            <a:ext cx="6248400" cy="5410200"/>
          </a:xfrm>
          <a:ln/>
        </p:spPr>
        <p:txBody>
          <a:bodyPr/>
          <a:lstStyle/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endParaRPr lang="en-US" sz="1200" dirty="0">
              <a:latin typeface="Arial" pitchFamily="34" charset="0"/>
            </a:endParaRPr>
          </a:p>
        </p:txBody>
      </p:sp>
      <p:sp>
        <p:nvSpPr>
          <p:cNvPr id="214019" name="Slide Number Placeholder 3">
            <a:extLst>
              <a:ext uri="{FF2B5EF4-FFF2-40B4-BE49-F238E27FC236}">
                <a16:creationId xmlns:a16="http://schemas.microsoft.com/office/drawing/2014/main" id="{0C887E59-D1CD-724F-A243-073FB011D2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523AE3EB-CA5B-1649-8CCC-EBC05660F33B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/>
              <a:t>38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4020" name="TextBox 4">
            <a:extLst>
              <a:ext uri="{FF2B5EF4-FFF2-40B4-BE49-F238E27FC236}">
                <a16:creationId xmlns:a16="http://schemas.microsoft.com/office/drawing/2014/main" id="{4C4305EE-0A23-3148-8FA4-D2EB2DFA2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609600"/>
            <a:ext cx="21336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Wingdings" pitchFamily="2" charset="2"/>
              <a:buChar char="ü"/>
            </a:pPr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altLang="en-US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214021" name="Rectangle 5">
            <a:extLst>
              <a:ext uri="{FF2B5EF4-FFF2-40B4-BE49-F238E27FC236}">
                <a16:creationId xmlns:a16="http://schemas.microsoft.com/office/drawing/2014/main" id="{F92DB4D5-5CA6-5C46-9C5A-2E2FEC6AC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686800"/>
            <a:ext cx="3429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Verdana" panose="020B0604030504040204" pitchFamily="34" charset="0"/>
              </a:rPr>
              <a:t>TLC-PCP www.learningcommunity.us</a:t>
            </a:r>
          </a:p>
        </p:txBody>
      </p:sp>
    </p:spTree>
    <p:extLst>
      <p:ext uri="{BB962C8B-B14F-4D97-AF65-F5344CB8AC3E}">
        <p14:creationId xmlns:p14="http://schemas.microsoft.com/office/powerpoint/2010/main" val="3912731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A769A3-F11C-4895-9CD2-173AA5928A9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198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Slide Image Placeholder 1">
            <a:extLst>
              <a:ext uri="{FF2B5EF4-FFF2-40B4-BE49-F238E27FC236}">
                <a16:creationId xmlns:a16="http://schemas.microsoft.com/office/drawing/2014/main" id="{8FCBEB43-D068-3941-A909-B06D6EA30E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4" name="Notes Placeholder 2">
            <a:extLst>
              <a:ext uri="{FF2B5EF4-FFF2-40B4-BE49-F238E27FC236}">
                <a16:creationId xmlns:a16="http://schemas.microsoft.com/office/drawing/2014/main" id="{51BB5549-AF57-8046-BCE9-1DD22C086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18115" name="Slide Number Placeholder 3">
            <a:extLst>
              <a:ext uri="{FF2B5EF4-FFF2-40B4-BE49-F238E27FC236}">
                <a16:creationId xmlns:a16="http://schemas.microsoft.com/office/drawing/2014/main" id="{739819A8-EB58-EC42-B30E-B43447D1C1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B9DFF529-8291-194A-8818-D31BB2AD23CF}" type="slidenum">
              <a:rPr lang="en-US" altLang="en-US" sz="1200" b="0">
                <a:latin typeface="Calibri" panose="020F0502020204030204" pitchFamily="34" charset="0"/>
                <a:cs typeface="Arial" panose="020B0604020202020204" pitchFamily="34" charset="0"/>
              </a:rPr>
              <a:pPr/>
              <a:t>39</a:t>
            </a:fld>
            <a:endParaRPr lang="en-US" altLang="en-US" sz="1200" b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2631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A769A3-F11C-4895-9CD2-173AA5928A9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420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A769A3-F11C-4895-9CD2-173AA5928A9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4172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A769A3-F11C-4895-9CD2-173AA5928A93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58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Slide Image Placeholder 1">
            <a:extLst>
              <a:ext uri="{FF2B5EF4-FFF2-40B4-BE49-F238E27FC236}">
                <a16:creationId xmlns:a16="http://schemas.microsoft.com/office/drawing/2014/main" id="{27A45D9E-052E-A54B-BB72-72443D9F8D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3550" y="696913"/>
            <a:ext cx="2692400" cy="2014537"/>
          </a:xfrm>
          <a:ln/>
        </p:spPr>
      </p:sp>
      <p:sp>
        <p:nvSpPr>
          <p:cNvPr id="172034" name="Notes Placeholder 2">
            <a:extLst>
              <a:ext uri="{FF2B5EF4-FFF2-40B4-BE49-F238E27FC236}">
                <a16:creationId xmlns:a16="http://schemas.microsoft.com/office/drawing/2014/main" id="{C753143C-BC60-0A4B-8C21-822C7E82E7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2867025"/>
            <a:ext cx="5943600" cy="573246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0" u="none" dirty="0">
                <a:latin typeface="Arial" panose="020B0604020202020204" pitchFamily="34" charset="0"/>
                <a:ea typeface="ＭＳ Ｐゴシック" panose="020B0600070205080204" pitchFamily="34" charset="-128"/>
              </a:rPr>
              <a:t>Group activity – 1 person in the group talks for 2 minutes – others listen attentively and gather info about them. </a:t>
            </a:r>
          </a:p>
          <a:p>
            <a:endParaRPr lang="en-US" altLang="en-US" b="0" u="non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US" altLang="en-US" b="0" u="none" dirty="0">
                <a:latin typeface="Arial" panose="020B0604020202020204" pitchFamily="34" charset="0"/>
                <a:ea typeface="ＭＳ Ｐゴシック" panose="020B0600070205080204" pitchFamily="34" charset="-128"/>
              </a:rPr>
              <a:t>8 minutes total – </a:t>
            </a:r>
          </a:p>
          <a:p>
            <a:r>
              <a:rPr lang="en-US" altLang="en-US" b="0" u="none" dirty="0">
                <a:latin typeface="Arial" panose="020B0604020202020204" pitchFamily="34" charset="0"/>
                <a:ea typeface="ＭＳ Ｐゴシック" panose="020B0600070205080204" pitchFamily="34" charset="-128"/>
              </a:rPr>
              <a:t>Choose person – 1 minute</a:t>
            </a:r>
          </a:p>
          <a:p>
            <a:r>
              <a:rPr lang="en-US" altLang="en-US" b="0" u="none" dirty="0">
                <a:latin typeface="Arial" panose="020B0604020202020204" pitchFamily="34" charset="0"/>
                <a:ea typeface="ＭＳ Ｐゴシック" panose="020B0600070205080204" pitchFamily="34" charset="-128"/>
              </a:rPr>
              <a:t>Talk for 2 </a:t>
            </a:r>
            <a:r>
              <a:rPr lang="en-US" altLang="en-US" b="0" u="none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mintues</a:t>
            </a:r>
            <a:endParaRPr lang="en-US" altLang="en-US" b="0" u="non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US" altLang="en-US" b="0" u="none" dirty="0">
                <a:latin typeface="Arial" panose="020B0604020202020204" pitchFamily="34" charset="0"/>
                <a:ea typeface="ＭＳ Ｐゴシック" panose="020B0600070205080204" pitchFamily="34" charset="-128"/>
              </a:rPr>
              <a:t>5 minutes to debrief as a group – how much info was learned, what kind of info was shared, etc. </a:t>
            </a:r>
          </a:p>
        </p:txBody>
      </p:sp>
      <p:sp>
        <p:nvSpPr>
          <p:cNvPr id="172035" name="Slide Number Placeholder 3">
            <a:extLst>
              <a:ext uri="{FF2B5EF4-FFF2-40B4-BE49-F238E27FC236}">
                <a16:creationId xmlns:a16="http://schemas.microsoft.com/office/drawing/2014/main" id="{9752ACF0-0C48-F245-B080-CE9660189F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EA6EE9ED-5012-3C46-92F8-FB5DC53FF502}" type="slidenum">
              <a:rPr lang="en-US" altLang="en-US" sz="1200" b="0" smtClean="0">
                <a:latin typeface="Arial" panose="020B0604020202020204" pitchFamily="34" charset="0"/>
              </a:rPr>
              <a:pPr/>
              <a:t>44</a:t>
            </a:fld>
            <a:endParaRPr lang="en-US" altLang="en-US" sz="1200" b="0">
              <a:latin typeface="Arial" panose="020B0604020202020204" pitchFamily="34" charset="0"/>
            </a:endParaRPr>
          </a:p>
        </p:txBody>
      </p:sp>
      <p:sp>
        <p:nvSpPr>
          <p:cNvPr id="172036" name="Rectangle 4">
            <a:extLst>
              <a:ext uri="{FF2B5EF4-FFF2-40B4-BE49-F238E27FC236}">
                <a16:creationId xmlns:a16="http://schemas.microsoft.com/office/drawing/2014/main" id="{B1CDE90C-1C84-E048-AD3E-6960EDB7F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8831263"/>
            <a:ext cx="34290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0"/>
              <a:t>TLC-PCP www.learningcommunity.us</a:t>
            </a:r>
          </a:p>
        </p:txBody>
      </p:sp>
    </p:spTree>
    <p:extLst>
      <p:ext uri="{BB962C8B-B14F-4D97-AF65-F5344CB8AC3E}">
        <p14:creationId xmlns:p14="http://schemas.microsoft.com/office/powerpoint/2010/main" val="40218113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Individual activity – 10 minutes</a:t>
            </a:r>
          </a:p>
          <a:p>
            <a:endParaRPr lang="en-US" b="0" dirty="0"/>
          </a:p>
          <a:p>
            <a:r>
              <a:rPr lang="en-US" b="0" dirty="0"/>
              <a:t>Get people to report back on some of the things they added to their important to and important for.   Ask for Important to first.   Then ask for important for.</a:t>
            </a:r>
          </a:p>
          <a:p>
            <a:r>
              <a:rPr lang="en-US" b="0" dirty="0"/>
              <a:t>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A769A3-F11C-4895-9CD2-173AA5928A9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469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A769A3-F11C-4895-9CD2-173AA5928A93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982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MS PGothic" pitchFamily="34" charset="-128"/>
              </a:rPr>
              <a:t>Use chat</a:t>
            </a:r>
          </a:p>
          <a:p>
            <a:endParaRPr lang="en-US" sz="1400" b="1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MS PGothic" pitchFamily="34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TLC-PCP www.learningcommunityus.com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443CC09-3E8D-4D93-BDCA-BCE17182E75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34975" y="304800"/>
            <a:ext cx="2546350" cy="1905000"/>
          </a:xfrm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xfrm>
            <a:off x="381000" y="2438400"/>
            <a:ext cx="6019800" cy="6172200"/>
          </a:xfrm>
          <a:noFill/>
          <a:ln/>
        </p:spPr>
        <p:txBody>
          <a:bodyPr/>
          <a:lstStyle/>
          <a:p>
            <a:r>
              <a:rPr lang="en-US" b="0" dirty="0">
                <a:latin typeface="Arial" pitchFamily="34" charset="0"/>
              </a:rPr>
              <a:t>10 minutes as a group activity.  Can do in their course book or paper, etc.   Reporters share, one piece at a time in Chat</a:t>
            </a:r>
          </a:p>
          <a:p>
            <a:endParaRPr lang="en-US" b="0" dirty="0">
              <a:latin typeface="Arial" pitchFamily="34" charset="0"/>
            </a:endParaRPr>
          </a:p>
          <a:p>
            <a:endParaRPr lang="en-US" b="0" dirty="0">
              <a:latin typeface="Arial" pitchFamily="34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520F5D-C004-4A5D-B818-81897E840544}" type="slidenum">
              <a:rPr lang="en-US" smtClean="0">
                <a:latin typeface="Arial" charset="0"/>
              </a:rPr>
              <a:pPr>
                <a:defRPr/>
              </a:pPr>
              <a:t>48</a:t>
            </a:fld>
            <a:endParaRPr lang="en-US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TLC-PCP www.learningcommunityus.com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508000" y="609600"/>
            <a:ext cx="2852738" cy="2133600"/>
          </a:xfrm>
          <a:ln/>
        </p:spPr>
      </p:sp>
      <p:sp>
        <p:nvSpPr>
          <p:cNvPr id="138242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b="0" dirty="0">
              <a:ea typeface="ＭＳ Ｐゴシック" charset="0"/>
            </a:endParaRPr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9341D0-A6A3-40A9-9CE1-2ABCFD2D8EB8}" type="slidenum">
              <a:rPr lang="en-US" smtClean="0">
                <a:latin typeface="Arial" charset="0"/>
              </a:rPr>
              <a:pPr>
                <a:defRPr/>
              </a:pPr>
              <a:t>49</a:t>
            </a:fld>
            <a:endParaRPr lang="en-US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TLC-PCP www.learningcommunityus.com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A769A3-F11C-4895-9CD2-173AA5928A9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17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8384366C-439B-47E6-A119-F28FBD11F6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-1588" y="241300"/>
            <a:ext cx="1770063" cy="13239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>
            <a:extLst>
              <a:ext uri="{FF2B5EF4-FFF2-40B4-BE49-F238E27FC236}">
                <a16:creationId xmlns:a16="http://schemas.microsoft.com/office/drawing/2014/main" id="{47A1C4A1-902F-4D00-8F41-084CB8BEF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525627"/>
            <a:ext cx="7355665" cy="8081950"/>
          </a:xfrm>
          <a:ln/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latin typeface="Arial" pitchFamily="34" charset="0"/>
              </a:rPr>
              <a:t> </a:t>
            </a:r>
          </a:p>
          <a:p>
            <a:pPr eaLnBrk="1" hangingPunct="1">
              <a:defRPr/>
            </a:pPr>
            <a:endParaRPr lang="en-US" sz="1000" dirty="0">
              <a:latin typeface="Arial" pitchFamily="34" charset="0"/>
            </a:endParaRPr>
          </a:p>
          <a:p>
            <a:pPr>
              <a:defRPr/>
            </a:pPr>
            <a:endParaRPr lang="en-US" sz="1000" dirty="0">
              <a:latin typeface="Arial" pitchFamily="34" charset="0"/>
            </a:endParaRP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EAF53ED6-F613-45A9-B34E-288D5AFD29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5610" indent="-29446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77862" indent="-23557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49006" indent="-23557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0151" indent="-235572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181BE6A-E5A7-4FCC-BC26-C339831F72D8}" type="slidenum">
              <a:rPr lang="en-US" altLang="en-US" smtClean="0"/>
              <a:pPr/>
              <a:t>50</a:t>
            </a:fld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A23184-5BAA-47DB-80E4-133304E033F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961402" y="9238521"/>
            <a:ext cx="3595627" cy="400966"/>
          </a:xfrm>
        </p:spPr>
        <p:txBody>
          <a:bodyPr/>
          <a:lstStyle/>
          <a:p>
            <a:pPr>
              <a:defRPr/>
            </a:pPr>
            <a:r>
              <a:rPr lang="en-US" dirty="0"/>
              <a:t>TLC-PCP www.learningcommunityus.com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6954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852D53-9D05-42D9-80CE-814284A303EA}" type="slidenum">
              <a:rPr lang="en-US" smtClean="0">
                <a:ea typeface="ＭＳ Ｐゴシック" charset="-128"/>
              </a:rPr>
              <a:pPr/>
              <a:t>51</a:t>
            </a:fld>
            <a:endParaRPr lang="en-US">
              <a:ea typeface="ＭＳ Ｐゴシック" charset="-128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685800"/>
            <a:ext cx="4584700" cy="34290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endParaRPr lang="en-US" sz="1400" b="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676402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GB" b="0" dirty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F42EE6C-DB3E-46D4-B1E8-76C3DE6598B3}" type="slidenum">
              <a:rPr lang="en-US" smtClean="0">
                <a:ea typeface="ＭＳ Ｐゴシック" charset="-128"/>
              </a:rPr>
              <a:pPr/>
              <a:t>52</a:t>
            </a:fld>
            <a:endParaRPr 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84228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1999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 Group activity – 10 minutes.</a:t>
            </a:r>
          </a:p>
          <a:p>
            <a:br>
              <a:rPr lang="en-US" b="0" dirty="0">
                <a:latin typeface="Times New Roman" pitchFamily="18" charset="0"/>
                <a:cs typeface="Times New Roman" pitchFamily="18" charset="0"/>
              </a:rPr>
            </a:br>
            <a:r>
              <a:rPr lang="en-US" b="0" dirty="0">
                <a:latin typeface="Times New Roman" pitchFamily="18" charset="0"/>
                <a:cs typeface="Times New Roman" pitchFamily="18" charset="0"/>
              </a:rPr>
              <a:t>Come back as a group, share their answers, one column at a time in Chat.   Debrief as a group.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4889698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511175" y="381000"/>
            <a:ext cx="2524125" cy="1889125"/>
          </a:xfrm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0" dirty="0">
                <a:latin typeface="Arial" pitchFamily="34" charset="0"/>
              </a:rPr>
              <a:t>Share.</a:t>
            </a:r>
          </a:p>
          <a:p>
            <a:endParaRPr lang="en-US" b="0" dirty="0">
              <a:latin typeface="Arial" pitchFamily="34" charset="0"/>
            </a:endParaRPr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FE4462-8D10-444F-81A5-8CED32D348CF}" type="slidenum">
              <a:rPr lang="en-US" smtClean="0">
                <a:latin typeface="Arial" charset="0"/>
              </a:rPr>
              <a:pPr>
                <a:defRPr/>
              </a:pPr>
              <a:t>55</a:t>
            </a:fld>
            <a:endParaRPr lang="en-US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TLC-PCP www.learningcommunityus.com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6413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Activity – 8 minutes total (about 1 minutes each for introductions)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introduce themselves</a:t>
            </a:r>
          </a:p>
          <a:p>
            <a:pPr marL="285750" indent="-285750">
              <a:buFontTx/>
              <a:buChar char="-"/>
            </a:pPr>
            <a:r>
              <a:rPr lang="en-US" dirty="0"/>
              <a:t>1 thing they are passionate about (hobby, interest)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choose roles for activities today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A769A3-F11C-4895-9CD2-173AA5928A93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29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D5285D-1743-460A-825F-7062D1BA6CEF}" type="slidenum">
              <a:rPr lang="en-US" smtClean="0">
                <a:ea typeface="ＭＳ Ｐゴシック" charset="-128"/>
              </a:rPr>
              <a:pPr/>
              <a:t>12</a:t>
            </a:fld>
            <a:endParaRPr lang="en-US">
              <a:ea typeface="ＭＳ Ｐゴシック" charset="-128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5800"/>
            <a:ext cx="4586288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600" b="0" dirty="0">
              <a:ea typeface="MS PGothic"/>
            </a:endParaRPr>
          </a:p>
          <a:p>
            <a:pPr eaLnBrk="1" hangingPunct="1"/>
            <a:endParaRPr lang="en-GB" sz="1600" b="0" dirty="0">
              <a:latin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316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64DBF5-36F0-4493-B22E-25CC001CCE8F}" type="slidenum">
              <a:rPr lang="en-US" smtClean="0">
                <a:ea typeface="ＭＳ Ｐゴシック" charset="-128"/>
              </a:rPr>
              <a:pPr/>
              <a:t>13</a:t>
            </a:fld>
            <a:endParaRPr lang="en-US">
              <a:ea typeface="ＭＳ Ｐゴシック" charset="-128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GB" sz="1600" b="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722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latin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889DF-D933-4804-A051-1A2B411FB7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554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A769A3-F11C-4895-9CD2-173AA5928A9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74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25425" y="228600"/>
            <a:ext cx="3054350" cy="2286000"/>
          </a:xfrm>
          <a:ln/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>
          <a:xfrm>
            <a:off x="381000" y="2743200"/>
            <a:ext cx="5943600" cy="4114800"/>
          </a:xfrm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b="0" dirty="0">
              <a:latin typeface="Arial" pitchFamily="34" charset="0"/>
            </a:endParaRPr>
          </a:p>
        </p:txBody>
      </p:sp>
      <p:sp>
        <p:nvSpPr>
          <p:cNvPr id="12493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F563D0-0ABC-4070-8698-BD312F75279B}" type="slidenum">
              <a:rPr lang="en-US" smtClean="0">
                <a:latin typeface="Arial" charset="0"/>
              </a:rPr>
              <a:pPr>
                <a:defRPr/>
              </a:pPr>
              <a:t>16</a:t>
            </a:fld>
            <a:endParaRPr lang="en-US" dirty="0"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TLC-PCP www.learningcommunityus.com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E9583-D11C-AD4D-B0F0-3FFE86B72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8810" y="1242134"/>
            <a:ext cx="7612856" cy="2642388"/>
          </a:xfrm>
        </p:spPr>
        <p:txBody>
          <a:bodyPr anchor="b"/>
          <a:lstStyle>
            <a:lvl1pPr algn="ctr">
              <a:defRPr sz="49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F57264-5B70-7C4F-9BEE-A653E84208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8810" y="3986423"/>
            <a:ext cx="7612856" cy="1832453"/>
          </a:xfrm>
        </p:spPr>
        <p:txBody>
          <a:bodyPr/>
          <a:lstStyle>
            <a:lvl1pPr marL="0" indent="0" algn="ctr">
              <a:buNone/>
              <a:defRPr sz="1998"/>
            </a:lvl1pPr>
            <a:lvl2pPr marL="380665" indent="0" algn="ctr">
              <a:buNone/>
              <a:defRPr sz="1665"/>
            </a:lvl2pPr>
            <a:lvl3pPr marL="761329" indent="0" algn="ctr">
              <a:buNone/>
              <a:defRPr sz="1499"/>
            </a:lvl3pPr>
            <a:lvl4pPr marL="1141994" indent="0" algn="ctr">
              <a:buNone/>
              <a:defRPr sz="1332"/>
            </a:lvl4pPr>
            <a:lvl5pPr marL="1522659" indent="0" algn="ctr">
              <a:buNone/>
              <a:defRPr sz="1332"/>
            </a:lvl5pPr>
            <a:lvl6pPr marL="1903324" indent="0" algn="ctr">
              <a:buNone/>
              <a:defRPr sz="1332"/>
            </a:lvl6pPr>
            <a:lvl7pPr marL="2283988" indent="0" algn="ctr">
              <a:buNone/>
              <a:defRPr sz="1332"/>
            </a:lvl7pPr>
            <a:lvl8pPr marL="2664653" indent="0" algn="ctr">
              <a:buNone/>
              <a:defRPr sz="1332"/>
            </a:lvl8pPr>
            <a:lvl9pPr marL="3045318" indent="0" algn="ctr">
              <a:buNone/>
              <a:defRPr sz="1332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A9DCD-3E05-8942-A385-E5E5F2A42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07FB6-2852-4C40-AFE8-BAC1D1703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028DE-2836-1D49-85E3-4432E61AA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899BFE-4CA5-45FB-9CFD-79D0CB66FB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73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B7E4B-B311-254B-A321-6E6597503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D9EDAC-DD75-7243-8ED5-4EB91FD54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1F9C9-6B06-254A-9D53-3E3706582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9A195-4555-324D-BFE2-4439CC03F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48212-86CA-5749-97A7-A210EB1B8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04DCB0-743B-4A6F-A96B-034E2248FA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90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749A5C-7CDA-974C-B71F-48CF964DF0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63934" y="404089"/>
            <a:ext cx="2188696" cy="64320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C4DA51-7D9F-2141-AB13-D3413205D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7845" y="404089"/>
            <a:ext cx="6439208" cy="64320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8A909-25F7-DC47-B2A2-6D734F30B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8EF99-2422-9749-BB4F-C7B4D6F88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28515-98C4-6948-A256-E1CDADEAC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C50ED9-9D0B-4632-BF73-28A8C1D61A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86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0826" y="1739338"/>
            <a:ext cx="8375903" cy="506164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383491" y="7083861"/>
            <a:ext cx="3625170" cy="505978"/>
          </a:xfrm>
        </p:spPr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sz="1660" dirty="0"/>
              <a:t>©TLCPCP 2016  www.learningcommunity.us 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7411459" y="7032901"/>
            <a:ext cx="2489512" cy="411114"/>
          </a:xfrm>
        </p:spPr>
        <p:txBody>
          <a:bodyPr/>
          <a:lstStyle>
            <a:lvl2pPr marL="125174" indent="0" algn="l">
              <a:buFont typeface="Arial" panose="020B0604020202020204" pitchFamily="34" charset="0"/>
              <a:buNone/>
              <a:defRPr sz="2075" baseline="0"/>
            </a:lvl2pPr>
          </a:lstStyle>
          <a:p>
            <a:pPr lvl="1"/>
            <a:r>
              <a:rPr lang="en-US" dirty="0"/>
              <a:t>Workbook </a:t>
            </a:r>
            <a:r>
              <a:rPr lang="en-US" dirty="0" err="1"/>
              <a:t>Pg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3005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214313"/>
            <a:ext cx="10150475" cy="6532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D8A88-E9E3-48EF-ADD0-3B3E83939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10913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43E23-DD06-0B4C-98D0-A0D5E2D4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C75D3-EB75-2045-8766-753F2287D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EB3E1-A80B-6E45-80FF-0AA4B10EA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94833-16C8-8745-A5AE-0BEF8C988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9F57C-9DAF-2F41-84F8-90B66D0F8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8DC22B-1603-4527-819C-57D13754B24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06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61998-AD2E-7F4F-A4E5-06FAFFA2E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558" y="1892190"/>
            <a:ext cx="8754785" cy="3157161"/>
          </a:xfrm>
        </p:spPr>
        <p:txBody>
          <a:bodyPr anchor="b"/>
          <a:lstStyle>
            <a:lvl1pPr>
              <a:defRPr sz="4996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5B95E-A94A-154A-8C48-2C91A442D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558" y="5079219"/>
            <a:ext cx="8754785" cy="1660277"/>
          </a:xfrm>
        </p:spPr>
        <p:txBody>
          <a:bodyPr/>
          <a:lstStyle>
            <a:lvl1pPr marL="0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1pPr>
            <a:lvl2pPr marL="380665" indent="0">
              <a:buNone/>
              <a:defRPr sz="1665">
                <a:solidFill>
                  <a:schemeClr val="tx1">
                    <a:tint val="75000"/>
                  </a:schemeClr>
                </a:solidFill>
              </a:defRPr>
            </a:lvl2pPr>
            <a:lvl3pPr marL="761329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3pPr>
            <a:lvl4pPr marL="1141994" indent="0">
              <a:buNone/>
              <a:defRPr sz="1332">
                <a:solidFill>
                  <a:schemeClr val="tx1">
                    <a:tint val="75000"/>
                  </a:schemeClr>
                </a:solidFill>
              </a:defRPr>
            </a:lvl4pPr>
            <a:lvl5pPr marL="1522659" indent="0">
              <a:buNone/>
              <a:defRPr sz="1332">
                <a:solidFill>
                  <a:schemeClr val="tx1">
                    <a:tint val="75000"/>
                  </a:schemeClr>
                </a:solidFill>
              </a:defRPr>
            </a:lvl5pPr>
            <a:lvl6pPr marL="1903324" indent="0">
              <a:buNone/>
              <a:defRPr sz="1332">
                <a:solidFill>
                  <a:schemeClr val="tx1">
                    <a:tint val="75000"/>
                  </a:schemeClr>
                </a:solidFill>
              </a:defRPr>
            </a:lvl6pPr>
            <a:lvl7pPr marL="2283988" indent="0">
              <a:buNone/>
              <a:defRPr sz="1332">
                <a:solidFill>
                  <a:schemeClr val="tx1">
                    <a:tint val="75000"/>
                  </a:schemeClr>
                </a:solidFill>
              </a:defRPr>
            </a:lvl7pPr>
            <a:lvl8pPr marL="2664653" indent="0">
              <a:buNone/>
              <a:defRPr sz="1332">
                <a:solidFill>
                  <a:schemeClr val="tx1">
                    <a:tint val="75000"/>
                  </a:schemeClr>
                </a:solidFill>
              </a:defRPr>
            </a:lvl8pPr>
            <a:lvl9pPr marL="3045318" indent="0">
              <a:buNone/>
              <a:defRPr sz="13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6E13C-8388-884B-98FB-70C2B7FC6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14D37-6F8B-0648-A253-C3C7CCEB8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E72F8-704F-F54A-8487-2C595C3B6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D1122D-5D9E-44E2-8429-E56A18EB18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23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9132-A75B-954F-8EEF-850B1B0BB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CEB74-BCDA-7843-864B-8DD11F806B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7845" y="2020443"/>
            <a:ext cx="4313952" cy="48156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3AF64-D19B-1D43-8A04-5AFE0FB0A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38678" y="2020443"/>
            <a:ext cx="4313952" cy="48156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6685FC-7DF4-8447-A0F7-70DC875AF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B02CB-EB06-2547-B9F9-0EDFF89E5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71BC7C-0857-3640-874E-9570F40E0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BB52EE-268C-40C9-9422-B4DF2D59AB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802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845C6-572B-7940-8C11-4BE12AF59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67" y="404089"/>
            <a:ext cx="8754785" cy="14670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5C2F5-FC37-974C-97A2-350D0977F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168" y="1860565"/>
            <a:ext cx="4294126" cy="911834"/>
          </a:xfrm>
        </p:spPr>
        <p:txBody>
          <a:bodyPr anchor="b"/>
          <a:lstStyle>
            <a:lvl1pPr marL="0" indent="0">
              <a:buNone/>
              <a:defRPr sz="1998" b="1"/>
            </a:lvl1pPr>
            <a:lvl2pPr marL="380665" indent="0">
              <a:buNone/>
              <a:defRPr sz="1665" b="1"/>
            </a:lvl2pPr>
            <a:lvl3pPr marL="761329" indent="0">
              <a:buNone/>
              <a:defRPr sz="1499" b="1"/>
            </a:lvl3pPr>
            <a:lvl4pPr marL="1141994" indent="0">
              <a:buNone/>
              <a:defRPr sz="1332" b="1"/>
            </a:lvl4pPr>
            <a:lvl5pPr marL="1522659" indent="0">
              <a:buNone/>
              <a:defRPr sz="1332" b="1"/>
            </a:lvl5pPr>
            <a:lvl6pPr marL="1903324" indent="0">
              <a:buNone/>
              <a:defRPr sz="1332" b="1"/>
            </a:lvl6pPr>
            <a:lvl7pPr marL="2283988" indent="0">
              <a:buNone/>
              <a:defRPr sz="1332" b="1"/>
            </a:lvl7pPr>
            <a:lvl8pPr marL="2664653" indent="0">
              <a:buNone/>
              <a:defRPr sz="1332" b="1"/>
            </a:lvl8pPr>
            <a:lvl9pPr marL="3045318" indent="0">
              <a:buNone/>
              <a:defRPr sz="13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87ABE9-DDB7-A240-BE10-239D650D0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9168" y="2772399"/>
            <a:ext cx="4294126" cy="40777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D0830B-3DA8-D04F-84B7-E3A0358F12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38678" y="1860565"/>
            <a:ext cx="4315274" cy="911834"/>
          </a:xfrm>
        </p:spPr>
        <p:txBody>
          <a:bodyPr anchor="b"/>
          <a:lstStyle>
            <a:lvl1pPr marL="0" indent="0">
              <a:buNone/>
              <a:defRPr sz="1998" b="1"/>
            </a:lvl1pPr>
            <a:lvl2pPr marL="380665" indent="0">
              <a:buNone/>
              <a:defRPr sz="1665" b="1"/>
            </a:lvl2pPr>
            <a:lvl3pPr marL="761329" indent="0">
              <a:buNone/>
              <a:defRPr sz="1499" b="1"/>
            </a:lvl3pPr>
            <a:lvl4pPr marL="1141994" indent="0">
              <a:buNone/>
              <a:defRPr sz="1332" b="1"/>
            </a:lvl4pPr>
            <a:lvl5pPr marL="1522659" indent="0">
              <a:buNone/>
              <a:defRPr sz="1332" b="1"/>
            </a:lvl5pPr>
            <a:lvl6pPr marL="1903324" indent="0">
              <a:buNone/>
              <a:defRPr sz="1332" b="1"/>
            </a:lvl6pPr>
            <a:lvl7pPr marL="2283988" indent="0">
              <a:buNone/>
              <a:defRPr sz="1332" b="1"/>
            </a:lvl7pPr>
            <a:lvl8pPr marL="2664653" indent="0">
              <a:buNone/>
              <a:defRPr sz="1332" b="1"/>
            </a:lvl8pPr>
            <a:lvl9pPr marL="3045318" indent="0">
              <a:buNone/>
              <a:defRPr sz="1332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C86C04-F575-5548-8F91-B898099D4A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38678" y="2772399"/>
            <a:ext cx="4315274" cy="40777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11E09-3EE3-784D-9445-595B46FF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AF2962-C8DA-C84F-8206-777AFCD70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66C74B-8204-D64E-A5DC-604AB2E2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4EC8A-2A7C-440F-83EF-AAF512D543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5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9EDA0-A028-9847-B293-D14776C6C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4BD0B9-D6D6-444C-A4A8-F0C92518A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D2E68-807D-CE4C-9785-6AC55054A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1D7D2-CC4B-FD42-BC90-94C98901D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D57EF0-4F27-4DC8-A598-28B5BEC357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641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5D5101-2B0C-1246-9C9E-0DB5D393D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30EC4D-2251-9047-91E4-8CBF7FF1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772F4-B1BC-5148-9A0B-F5E11FA0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2933B5-833B-4DFF-B4A3-8B5BB71D1C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7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51457-46E6-BB4E-B816-EED969B49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68" y="505989"/>
            <a:ext cx="3273792" cy="1770962"/>
          </a:xfrm>
        </p:spPr>
        <p:txBody>
          <a:bodyPr anchor="b"/>
          <a:lstStyle>
            <a:lvl1pPr>
              <a:defRPr sz="26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BD227-2392-F648-BE1F-7F0DA5FC5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274" y="1092797"/>
            <a:ext cx="5138678" cy="5393704"/>
          </a:xfrm>
        </p:spPr>
        <p:txBody>
          <a:bodyPr/>
          <a:lstStyle>
            <a:lvl1pPr>
              <a:defRPr sz="2664"/>
            </a:lvl1pPr>
            <a:lvl2pPr>
              <a:defRPr sz="2331"/>
            </a:lvl2pPr>
            <a:lvl3pPr>
              <a:defRPr sz="1998"/>
            </a:lvl3pPr>
            <a:lvl4pPr>
              <a:defRPr sz="1665"/>
            </a:lvl4pPr>
            <a:lvl5pPr>
              <a:defRPr sz="1665"/>
            </a:lvl5pPr>
            <a:lvl6pPr>
              <a:defRPr sz="1665"/>
            </a:lvl6pPr>
            <a:lvl7pPr>
              <a:defRPr sz="1665"/>
            </a:lvl7pPr>
            <a:lvl8pPr>
              <a:defRPr sz="1665"/>
            </a:lvl8pPr>
            <a:lvl9pPr>
              <a:defRPr sz="166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0D10A5-B2E6-F842-A4A1-E9FC97F9A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168" y="2276951"/>
            <a:ext cx="3273792" cy="4218334"/>
          </a:xfrm>
        </p:spPr>
        <p:txBody>
          <a:bodyPr/>
          <a:lstStyle>
            <a:lvl1pPr marL="0" indent="0">
              <a:buNone/>
              <a:defRPr sz="1332"/>
            </a:lvl1pPr>
            <a:lvl2pPr marL="380665" indent="0">
              <a:buNone/>
              <a:defRPr sz="1166"/>
            </a:lvl2pPr>
            <a:lvl3pPr marL="761329" indent="0">
              <a:buNone/>
              <a:defRPr sz="999"/>
            </a:lvl3pPr>
            <a:lvl4pPr marL="1141994" indent="0">
              <a:buNone/>
              <a:defRPr sz="833"/>
            </a:lvl4pPr>
            <a:lvl5pPr marL="1522659" indent="0">
              <a:buNone/>
              <a:defRPr sz="833"/>
            </a:lvl5pPr>
            <a:lvl6pPr marL="1903324" indent="0">
              <a:buNone/>
              <a:defRPr sz="833"/>
            </a:lvl6pPr>
            <a:lvl7pPr marL="2283988" indent="0">
              <a:buNone/>
              <a:defRPr sz="833"/>
            </a:lvl7pPr>
            <a:lvl8pPr marL="2664653" indent="0">
              <a:buNone/>
              <a:defRPr sz="833"/>
            </a:lvl8pPr>
            <a:lvl9pPr marL="3045318" indent="0">
              <a:buNone/>
              <a:defRPr sz="8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05B9B3-F757-2B4D-8F63-99AD5022D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FE432-18F5-6443-BC3E-D24B2C731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59A7C5-4C56-6444-A5A7-CC9F3199E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4CE02E-5092-4EA2-9F31-F492C3C9AB9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86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9068D-37D5-3B4B-AA7D-FBCC0347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168" y="505989"/>
            <a:ext cx="3273792" cy="1770962"/>
          </a:xfrm>
        </p:spPr>
        <p:txBody>
          <a:bodyPr anchor="b"/>
          <a:lstStyle>
            <a:lvl1pPr>
              <a:defRPr sz="266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AFEEF7-DB7B-BA41-AD5B-C58AABFCCD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5274" y="1092797"/>
            <a:ext cx="5138678" cy="5393704"/>
          </a:xfrm>
        </p:spPr>
        <p:txBody>
          <a:bodyPr/>
          <a:lstStyle>
            <a:lvl1pPr marL="0" indent="0">
              <a:buNone/>
              <a:defRPr sz="2664"/>
            </a:lvl1pPr>
            <a:lvl2pPr marL="380665" indent="0">
              <a:buNone/>
              <a:defRPr sz="2331"/>
            </a:lvl2pPr>
            <a:lvl3pPr marL="761329" indent="0">
              <a:buNone/>
              <a:defRPr sz="1998"/>
            </a:lvl3pPr>
            <a:lvl4pPr marL="1141994" indent="0">
              <a:buNone/>
              <a:defRPr sz="1665"/>
            </a:lvl4pPr>
            <a:lvl5pPr marL="1522659" indent="0">
              <a:buNone/>
              <a:defRPr sz="1665"/>
            </a:lvl5pPr>
            <a:lvl6pPr marL="1903324" indent="0">
              <a:buNone/>
              <a:defRPr sz="1665"/>
            </a:lvl6pPr>
            <a:lvl7pPr marL="2283988" indent="0">
              <a:buNone/>
              <a:defRPr sz="1665"/>
            </a:lvl7pPr>
            <a:lvl8pPr marL="2664653" indent="0">
              <a:buNone/>
              <a:defRPr sz="1665"/>
            </a:lvl8pPr>
            <a:lvl9pPr marL="3045318" indent="0">
              <a:buNone/>
              <a:defRPr sz="166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44E85-EE92-024A-B675-CAFD327D7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9168" y="2276951"/>
            <a:ext cx="3273792" cy="4218334"/>
          </a:xfrm>
        </p:spPr>
        <p:txBody>
          <a:bodyPr/>
          <a:lstStyle>
            <a:lvl1pPr marL="0" indent="0">
              <a:buNone/>
              <a:defRPr sz="1332"/>
            </a:lvl1pPr>
            <a:lvl2pPr marL="380665" indent="0">
              <a:buNone/>
              <a:defRPr sz="1166"/>
            </a:lvl2pPr>
            <a:lvl3pPr marL="761329" indent="0">
              <a:buNone/>
              <a:defRPr sz="999"/>
            </a:lvl3pPr>
            <a:lvl4pPr marL="1141994" indent="0">
              <a:buNone/>
              <a:defRPr sz="833"/>
            </a:lvl4pPr>
            <a:lvl5pPr marL="1522659" indent="0">
              <a:buNone/>
              <a:defRPr sz="833"/>
            </a:lvl5pPr>
            <a:lvl6pPr marL="1903324" indent="0">
              <a:buNone/>
              <a:defRPr sz="833"/>
            </a:lvl6pPr>
            <a:lvl7pPr marL="2283988" indent="0">
              <a:buNone/>
              <a:defRPr sz="833"/>
            </a:lvl7pPr>
            <a:lvl8pPr marL="2664653" indent="0">
              <a:buNone/>
              <a:defRPr sz="833"/>
            </a:lvl8pPr>
            <a:lvl9pPr marL="3045318" indent="0">
              <a:buNone/>
              <a:defRPr sz="8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9113B-37B2-0C44-BB84-5FFF56B99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F69E8B-E50B-4A43-A2EB-3FA0CF663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745143-790E-E244-BCB4-8ACF6EFC2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27B39A-BCC2-4E1E-940B-8ADD5E82870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31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289EE0-7884-8C45-84B8-A0E23B59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845" y="404089"/>
            <a:ext cx="8754785" cy="14670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A5932-DF62-0F4D-8A08-5EEE16FFB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845" y="2020443"/>
            <a:ext cx="8754785" cy="4815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981FB-C2EC-944D-A17D-10891CEAA2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7845" y="7034656"/>
            <a:ext cx="2283857" cy="404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BB7AF-0D90-8D4D-B595-D71F67CD7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2345" y="7034656"/>
            <a:ext cx="3425785" cy="404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5981E-1161-BE43-9A25-7911EEF185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68773" y="7034656"/>
            <a:ext cx="2283857" cy="404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059F71-7B63-4485-8E0D-98288337AA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30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1" r:id="rId12"/>
    <p:sldLayoutId id="2147483682" r:id="rId13"/>
  </p:sldLayoutIdLst>
  <p:txStyles>
    <p:titleStyle>
      <a:lvl1pPr algn="l" defTabSz="761329" rtl="0" eaLnBrk="1" latinLnBrk="0" hangingPunct="1">
        <a:lnSpc>
          <a:spcPct val="90000"/>
        </a:lnSpc>
        <a:spcBef>
          <a:spcPct val="0"/>
        </a:spcBef>
        <a:buNone/>
        <a:defRPr sz="36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332" indent="-190332" algn="l" defTabSz="761329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1" kern="1200">
          <a:solidFill>
            <a:schemeClr val="tx1"/>
          </a:solidFill>
          <a:latin typeface="+mn-lt"/>
          <a:ea typeface="+mn-ea"/>
          <a:cs typeface="+mn-cs"/>
        </a:defRPr>
      </a:lvl1pPr>
      <a:lvl2pPr marL="570997" indent="-190332" algn="l" defTabSz="761329" rtl="0" eaLnBrk="1" latinLnBrk="0" hangingPunct="1">
        <a:lnSpc>
          <a:spcPct val="90000"/>
        </a:lnSpc>
        <a:spcBef>
          <a:spcPts val="416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2pPr>
      <a:lvl3pPr marL="951662" indent="-190332" algn="l" defTabSz="761329" rtl="0" eaLnBrk="1" latinLnBrk="0" hangingPunct="1">
        <a:lnSpc>
          <a:spcPct val="90000"/>
        </a:lnSpc>
        <a:spcBef>
          <a:spcPts val="416"/>
        </a:spcBef>
        <a:buFont typeface="Arial" panose="020B0604020202020204" pitchFamily="34" charset="0"/>
        <a:buChar char="•"/>
        <a:defRPr sz="1665" kern="1200">
          <a:solidFill>
            <a:schemeClr val="tx1"/>
          </a:solidFill>
          <a:latin typeface="+mn-lt"/>
          <a:ea typeface="+mn-ea"/>
          <a:cs typeface="+mn-cs"/>
        </a:defRPr>
      </a:lvl3pPr>
      <a:lvl4pPr marL="1332327" indent="-190332" algn="l" defTabSz="761329" rtl="0" eaLnBrk="1" latinLnBrk="0" hangingPunct="1">
        <a:lnSpc>
          <a:spcPct val="90000"/>
        </a:lnSpc>
        <a:spcBef>
          <a:spcPts val="416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4pPr>
      <a:lvl5pPr marL="1712991" indent="-190332" algn="l" defTabSz="761329" rtl="0" eaLnBrk="1" latinLnBrk="0" hangingPunct="1">
        <a:lnSpc>
          <a:spcPct val="90000"/>
        </a:lnSpc>
        <a:spcBef>
          <a:spcPts val="416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5pPr>
      <a:lvl6pPr marL="2093656" indent="-190332" algn="l" defTabSz="761329" rtl="0" eaLnBrk="1" latinLnBrk="0" hangingPunct="1">
        <a:lnSpc>
          <a:spcPct val="90000"/>
        </a:lnSpc>
        <a:spcBef>
          <a:spcPts val="416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6pPr>
      <a:lvl7pPr marL="2474321" indent="-190332" algn="l" defTabSz="761329" rtl="0" eaLnBrk="1" latinLnBrk="0" hangingPunct="1">
        <a:lnSpc>
          <a:spcPct val="90000"/>
        </a:lnSpc>
        <a:spcBef>
          <a:spcPts val="416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7pPr>
      <a:lvl8pPr marL="2854985" indent="-190332" algn="l" defTabSz="761329" rtl="0" eaLnBrk="1" latinLnBrk="0" hangingPunct="1">
        <a:lnSpc>
          <a:spcPct val="90000"/>
        </a:lnSpc>
        <a:spcBef>
          <a:spcPts val="416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8pPr>
      <a:lvl9pPr marL="3235650" indent="-190332" algn="l" defTabSz="761329" rtl="0" eaLnBrk="1" latinLnBrk="0" hangingPunct="1">
        <a:lnSpc>
          <a:spcPct val="90000"/>
        </a:lnSpc>
        <a:spcBef>
          <a:spcPts val="416"/>
        </a:spcBef>
        <a:buFont typeface="Arial" panose="020B0604020202020204" pitchFamily="34" charset="0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1pPr>
      <a:lvl2pPr marL="380665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2pPr>
      <a:lvl3pPr marL="761329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3pPr>
      <a:lvl4pPr marL="1141994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4pPr>
      <a:lvl5pPr marL="1522659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5pPr>
      <a:lvl6pPr marL="1903324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6pPr>
      <a:lvl7pPr marL="2283988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7pPr>
      <a:lvl8pPr marL="2664653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8pPr>
      <a:lvl9pPr marL="3045318" algn="l" defTabSz="761329" rtl="0" eaLnBrk="1" latinLnBrk="0" hangingPunct="1">
        <a:defRPr sz="14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g"/><Relationship Id="rId4" Type="http://schemas.openxmlformats.org/officeDocument/2006/relationships/image" Target="../media/image15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19588-D90B-0B45-ABDC-9426045C6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46" y="1"/>
            <a:ext cx="10119783" cy="3862122"/>
          </a:xfrm>
          <a:solidFill>
            <a:srgbClr val="C1CD23"/>
          </a:solidFill>
          <a:ln>
            <a:solidFill>
              <a:srgbClr val="92D050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A24682-9E55-F249-8B7F-08092051F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46" y="934980"/>
            <a:ext cx="10119782" cy="6654858"/>
          </a:xfrm>
          <a:solidFill>
            <a:srgbClr val="005294"/>
          </a:solidFill>
        </p:spPr>
        <p:txBody>
          <a:bodyPr>
            <a:normAutofit/>
          </a:bodyPr>
          <a:lstStyle/>
          <a:p>
            <a:endParaRPr lang="en-US" sz="7968" dirty="0">
              <a:solidFill>
                <a:schemeClr val="bg1"/>
              </a:solidFill>
              <a:latin typeface="Claire Hand" panose="02000506040000020004" pitchFamily="2" charset="0"/>
            </a:endParaRPr>
          </a:p>
          <a:p>
            <a:r>
              <a:rPr lang="en-CA" sz="9739" dirty="0">
                <a:solidFill>
                  <a:schemeClr val="bg1"/>
                </a:solidFill>
                <a:latin typeface="Claire Hand" panose="02000506040000020004" pitchFamily="2" charset="0"/>
              </a:rPr>
              <a:t>Person-Centred</a:t>
            </a:r>
            <a:r>
              <a:rPr lang="en-US" sz="9739" dirty="0">
                <a:solidFill>
                  <a:schemeClr val="bg1"/>
                </a:solidFill>
                <a:latin typeface="Claire Hand" panose="02000506040000020004" pitchFamily="2" charset="0"/>
              </a:rPr>
              <a:t> Approaches</a:t>
            </a:r>
          </a:p>
          <a:p>
            <a:endParaRPr lang="en-US" sz="3984" dirty="0">
              <a:latin typeface="Claire Hand" panose="02000506040000020004" pitchFamily="2" charset="0"/>
            </a:endParaRPr>
          </a:p>
          <a:p>
            <a:r>
              <a:rPr lang="en-US" sz="3984" dirty="0">
                <a:latin typeface="Claire Hand" panose="02000506040000020004" pitchFamily="2" charset="0"/>
              </a:rPr>
              <a:t>Session 1</a:t>
            </a:r>
          </a:p>
        </p:txBody>
      </p:sp>
      <p:pic>
        <p:nvPicPr>
          <p:cNvPr id="5" name="Picture 4" descr="A picture containing red&#10;&#10;Description automatically generated">
            <a:extLst>
              <a:ext uri="{FF2B5EF4-FFF2-40B4-BE49-F238E27FC236}">
                <a16:creationId xmlns:a16="http://schemas.microsoft.com/office/drawing/2014/main" id="{BD29AA8A-AAB1-804C-AF52-9192FBD85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5113" y="6533860"/>
            <a:ext cx="1996091" cy="83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10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14E6B-EFFE-464B-88DA-2870E8723AB3}"/>
              </a:ext>
            </a:extLst>
          </p:cNvPr>
          <p:cNvSpPr txBox="1">
            <a:spLocks/>
          </p:cNvSpPr>
          <p:nvPr/>
        </p:nvSpPr>
        <p:spPr>
          <a:xfrm>
            <a:off x="0" y="289719"/>
            <a:ext cx="10150475" cy="747313"/>
          </a:xfrm>
          <a:prstGeom prst="rect">
            <a:avLst/>
          </a:prstGeom>
          <a:effectLst/>
        </p:spPr>
        <p:txBody>
          <a:bodyPr/>
          <a:lstStyle>
            <a:lvl1pPr algn="l" defTabSz="76132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b="0" dirty="0">
                <a:solidFill>
                  <a:srgbClr val="B3C33C"/>
                </a:solidFill>
                <a:latin typeface="Helvetica" pitchFamily="2" charset="0"/>
              </a:rPr>
              <a:t>5 years later</a:t>
            </a:r>
          </a:p>
          <a:p>
            <a:pPr algn="ctr" fontAlgn="auto">
              <a:spcAft>
                <a:spcPts val="0"/>
              </a:spcAft>
            </a:pPr>
            <a:r>
              <a:rPr lang="en-US" b="0" dirty="0">
                <a:solidFill>
                  <a:srgbClr val="B3C33C"/>
                </a:solidFill>
                <a:latin typeface="Helvetica" pitchFamily="2" charset="0"/>
              </a:rPr>
              <a:t>person-centred planning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434320E-3FC8-3844-A764-7BF76DE3CEAE}"/>
              </a:ext>
            </a:extLst>
          </p:cNvPr>
          <p:cNvSpPr txBox="1">
            <a:spLocks/>
          </p:cNvSpPr>
          <p:nvPr/>
        </p:nvSpPr>
        <p:spPr>
          <a:xfrm>
            <a:off x="0" y="1523606"/>
            <a:ext cx="10150475" cy="747313"/>
          </a:xfrm>
          <a:prstGeom prst="rect">
            <a:avLst/>
          </a:prstGeom>
          <a:effectLst/>
        </p:spPr>
        <p:txBody>
          <a:bodyPr/>
          <a:lstStyle>
            <a:lvl1pPr algn="l" defTabSz="76132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b="0" dirty="0">
                <a:solidFill>
                  <a:srgbClr val="B3C33C"/>
                </a:solidFill>
                <a:latin typeface="Helvetica" pitchFamily="2" charset="0"/>
              </a:rPr>
              <a:t>No change</a:t>
            </a:r>
          </a:p>
          <a:p>
            <a:pPr algn="ctr" fontAlgn="auto">
              <a:spcAft>
                <a:spcPts val="0"/>
              </a:spcAft>
            </a:pPr>
            <a:r>
              <a:rPr lang="en-US" b="0" dirty="0">
                <a:solidFill>
                  <a:srgbClr val="B3C33C"/>
                </a:solidFill>
                <a:latin typeface="Helvetica" pitchFamily="2" charset="0"/>
              </a:rPr>
              <a:t>How do you feel and what do you do?</a:t>
            </a:r>
          </a:p>
        </p:txBody>
      </p:sp>
    </p:spTree>
    <p:extLst>
      <p:ext uri="{BB962C8B-B14F-4D97-AF65-F5344CB8AC3E}">
        <p14:creationId xmlns:p14="http://schemas.microsoft.com/office/powerpoint/2010/main" val="30899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F86D9-0D9F-FB4D-AB52-347EF2247A0A}"/>
              </a:ext>
            </a:extLst>
          </p:cNvPr>
          <p:cNvSpPr txBox="1">
            <a:spLocks/>
          </p:cNvSpPr>
          <p:nvPr/>
        </p:nvSpPr>
        <p:spPr>
          <a:xfrm>
            <a:off x="0" y="289719"/>
            <a:ext cx="10150475" cy="747313"/>
          </a:xfrm>
          <a:prstGeom prst="rect">
            <a:avLst/>
          </a:prstGeom>
          <a:effectLst/>
        </p:spPr>
        <p:txBody>
          <a:bodyPr/>
          <a:lstStyle>
            <a:lvl1pPr algn="l" defTabSz="76132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b="0" dirty="0">
                <a:solidFill>
                  <a:srgbClr val="B3C33C"/>
                </a:solidFill>
                <a:latin typeface="Helvetica" pitchFamily="2" charset="0"/>
              </a:rPr>
              <a:t>What would it take to trust?</a:t>
            </a:r>
          </a:p>
        </p:txBody>
      </p:sp>
    </p:spTree>
    <p:extLst>
      <p:ext uri="{BB962C8B-B14F-4D97-AF65-F5344CB8AC3E}">
        <p14:creationId xmlns:p14="http://schemas.microsoft.com/office/powerpoint/2010/main" val="3849246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2" name="Text Box 4"/>
          <p:cNvSpPr txBox="1">
            <a:spLocks noChangeArrowheads="1"/>
          </p:cNvSpPr>
          <p:nvPr/>
        </p:nvSpPr>
        <p:spPr bwMode="auto">
          <a:xfrm>
            <a:off x="0" y="900113"/>
            <a:ext cx="10150475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0" dirty="0">
                <a:latin typeface="Helvetica"/>
                <a:ea typeface="+mn-ea"/>
                <a:cs typeface="Helvetica"/>
              </a:rPr>
              <a:t>Person-centred planning or using      person-centred thinking tools                           is a set of </a:t>
            </a:r>
            <a:r>
              <a:rPr lang="en-US" sz="4000" b="0" dirty="0">
                <a:solidFill>
                  <a:srgbClr val="B3C33C"/>
                </a:solidFill>
                <a:latin typeface="Helvetica"/>
                <a:ea typeface="+mn-ea"/>
                <a:cs typeface="Helvetica"/>
              </a:rPr>
              <a:t>promises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1570037" y="3413919"/>
            <a:ext cx="7391400" cy="4552950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GB" sz="3600" dirty="0"/>
              <a:t>To</a:t>
            </a:r>
            <a:r>
              <a:rPr lang="en-GB" sz="3600" dirty="0">
                <a:solidFill>
                  <a:srgbClr val="B3C33C"/>
                </a:solidFill>
              </a:rPr>
              <a:t> listen</a:t>
            </a:r>
          </a:p>
          <a:p>
            <a:pPr>
              <a:buFontTx/>
              <a:buNone/>
              <a:defRPr/>
            </a:pPr>
            <a:r>
              <a:rPr lang="en-GB" sz="3600" dirty="0"/>
              <a:t>To</a:t>
            </a:r>
            <a:r>
              <a:rPr lang="en-GB" sz="3600" dirty="0">
                <a:solidFill>
                  <a:srgbClr val="B3C33C"/>
                </a:solidFill>
              </a:rPr>
              <a:t> act </a:t>
            </a:r>
            <a:r>
              <a:rPr lang="en-GB" sz="3600" dirty="0"/>
              <a:t>on what we hear</a:t>
            </a:r>
          </a:p>
          <a:p>
            <a:pPr>
              <a:buFontTx/>
              <a:buNone/>
              <a:defRPr/>
            </a:pPr>
            <a:r>
              <a:rPr lang="en-GB" sz="3600" dirty="0"/>
              <a:t>To be </a:t>
            </a:r>
            <a:r>
              <a:rPr lang="en-GB" sz="3600" dirty="0">
                <a:solidFill>
                  <a:srgbClr val="B3C33C"/>
                </a:solidFill>
              </a:rPr>
              <a:t>honest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1F40D0-FB08-2942-8E37-30A8A7B70813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908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/>
          <p:cNvSpPr txBox="1">
            <a:spLocks noChangeArrowheads="1"/>
          </p:cNvSpPr>
          <p:nvPr/>
        </p:nvSpPr>
        <p:spPr bwMode="auto">
          <a:xfrm>
            <a:off x="1112838" y="1585913"/>
            <a:ext cx="79248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3600" b="0">
                <a:latin typeface="Helvetica" charset="0"/>
                <a:cs typeface="Helvetica" charset="0"/>
              </a:rPr>
              <a:t>Help people get better lives…</a:t>
            </a:r>
          </a:p>
          <a:p>
            <a:pPr eaLnBrk="0" hangingPunct="0"/>
            <a:endParaRPr lang="en-US" sz="3600" b="0">
              <a:latin typeface="Helvetica" charset="0"/>
              <a:cs typeface="Helvetica" charset="0"/>
            </a:endParaRPr>
          </a:p>
          <a:p>
            <a:pPr eaLnBrk="0" hangingPunct="0"/>
            <a:r>
              <a:rPr lang="en-US" sz="3600" b="0">
                <a:latin typeface="Helvetica" charset="0"/>
                <a:cs typeface="Helvetica" charset="0"/>
              </a:rPr>
              <a:t>…not just better paper</a:t>
            </a:r>
          </a:p>
        </p:txBody>
      </p:sp>
      <p:sp>
        <p:nvSpPr>
          <p:cNvPr id="10243" name="Rectangle 8"/>
          <p:cNvSpPr>
            <a:spLocks noChangeArrowheads="1"/>
          </p:cNvSpPr>
          <p:nvPr/>
        </p:nvSpPr>
        <p:spPr bwMode="auto">
          <a:xfrm flipV="1">
            <a:off x="503238" y="1052513"/>
            <a:ext cx="6858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6000" b="0" dirty="0">
                <a:solidFill>
                  <a:srgbClr val="B3C33C"/>
                </a:solidFill>
                <a:latin typeface="Helvetica" charset="0"/>
                <a:cs typeface="Helvetica" charset="0"/>
              </a:rPr>
              <a:t>”</a:t>
            </a:r>
          </a:p>
        </p:txBody>
      </p:sp>
      <p:sp>
        <p:nvSpPr>
          <p:cNvPr id="10244" name="Rectangle 9"/>
          <p:cNvSpPr>
            <a:spLocks noChangeArrowheads="1"/>
          </p:cNvSpPr>
          <p:nvPr/>
        </p:nvSpPr>
        <p:spPr bwMode="auto">
          <a:xfrm flipV="1">
            <a:off x="5684838" y="2271713"/>
            <a:ext cx="838200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6000" b="0" dirty="0">
                <a:solidFill>
                  <a:srgbClr val="B3C33C"/>
                </a:solidFill>
                <a:latin typeface="Helvetica" charset="0"/>
                <a:cs typeface="Helvetica" charset="0"/>
              </a:rPr>
              <a:t> “</a:t>
            </a:r>
          </a:p>
        </p:txBody>
      </p:sp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1438" y="3863975"/>
            <a:ext cx="3992562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6E36CE-D3E7-3B47-B040-B44D477C8AF7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105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0" y="75806"/>
            <a:ext cx="10150475" cy="1467018"/>
          </a:xfrm>
          <a:effectLst/>
        </p:spPr>
        <p:txBody>
          <a:bodyPr/>
          <a:lstStyle/>
          <a:p>
            <a:pPr algn="ctr"/>
            <a:r>
              <a:rPr lang="en-US" dirty="0">
                <a:solidFill>
                  <a:srgbClr val="B3C33C"/>
                </a:solidFill>
                <a:latin typeface="Helvetica" pitchFamily="2" charset="0"/>
              </a:rPr>
              <a:t>Importance Of Environments</a:t>
            </a:r>
          </a:p>
        </p:txBody>
      </p:sp>
      <p:graphicFrame>
        <p:nvGraphicFramePr>
          <p:cNvPr id="4" name="ontent Placeholder 3"/>
          <p:cNvGraphicFramePr>
            <a:graphicFrameLocks noGrp="1"/>
          </p:cNvGraphicFramePr>
          <p:nvPr>
            <p:ph idx="1"/>
          </p:nvPr>
        </p:nvGraphicFramePr>
        <p:xfrm>
          <a:off x="507524" y="1349305"/>
          <a:ext cx="9276406" cy="5903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19860" y="1508919"/>
            <a:ext cx="2650377" cy="256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101362" tIns="50681" rIns="101362" bIns="50681">
            <a:spAutoFit/>
          </a:bodyPr>
          <a:lstStyle>
            <a:defPPr>
              <a:defRPr lang="en-US"/>
            </a:defPPr>
            <a:lvl1pPr marL="171450" indent="-171450" eaLnBrk="1" hangingPunct="1">
              <a:buFont typeface="Arial" charset="0"/>
              <a:buChar char="•"/>
              <a:defRPr sz="1600">
                <a:solidFill>
                  <a:srgbClr val="4D4D4D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en-US" dirty="0">
                <a:solidFill>
                  <a:srgbClr val="080808"/>
                </a:solidFill>
              </a:rPr>
              <a:t>Causes significant aggression or depression.</a:t>
            </a:r>
          </a:p>
          <a:p>
            <a:r>
              <a:rPr lang="en-US" dirty="0">
                <a:solidFill>
                  <a:srgbClr val="080808"/>
                </a:solidFill>
              </a:rPr>
              <a:t>  What is toxic to one person may not be toxic to someone else </a:t>
            </a:r>
          </a:p>
          <a:p>
            <a:r>
              <a:rPr lang="en-US" dirty="0">
                <a:solidFill>
                  <a:srgbClr val="080808"/>
                </a:solidFill>
              </a:rPr>
              <a:t>Results in Power Over as we try and control the aggression or   withdrawal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466592" y="1508919"/>
            <a:ext cx="2453031" cy="2564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362" tIns="50681" rIns="101362" bIns="50681">
            <a:spAutoFit/>
          </a:bodyPr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600" dirty="0">
                <a:solidFill>
                  <a:srgbClr val="080808"/>
                </a:solidFill>
              </a:rPr>
              <a:t>People are depressed, have given up.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solidFill>
                  <a:srgbClr val="080808"/>
                </a:solidFill>
              </a:rPr>
              <a:t>We see “learned helplessness”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solidFill>
                  <a:srgbClr val="080808"/>
                </a:solidFill>
              </a:rPr>
              <a:t>May have been toxic but people feel powerless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solidFill>
                  <a:srgbClr val="080808"/>
                </a:solidFill>
              </a:rPr>
              <a:t>There is no (or very little) growth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41006" y="4625507"/>
            <a:ext cx="2608083" cy="231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1362" tIns="50681" rIns="101362" bIns="50681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600" dirty="0">
                <a:solidFill>
                  <a:srgbClr val="080808"/>
                </a:solidFill>
              </a:rPr>
              <a:t>In a supportive  setting there is growth.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solidFill>
                  <a:srgbClr val="080808"/>
                </a:solidFill>
              </a:rPr>
              <a:t>People have moved from toxic or tolerated  “blossom.” 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solidFill>
                  <a:srgbClr val="080808"/>
                </a:solidFill>
              </a:rPr>
              <a:t>There is Power With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solidFill>
                  <a:srgbClr val="080808"/>
                </a:solidFill>
              </a:rPr>
              <a:t>This is the minimum for everyone.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330899" y="4536963"/>
            <a:ext cx="2453031" cy="231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362" tIns="50681" rIns="101362" bIns="50681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600" dirty="0">
                <a:solidFill>
                  <a:srgbClr val="080808"/>
                </a:solidFill>
              </a:rPr>
              <a:t>Needed for some people wounded by toxic or tolerated settings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solidFill>
                  <a:srgbClr val="080808"/>
                </a:solidFill>
              </a:rPr>
              <a:t>Focus is on restoration and wellness.  There is a need to partner with clinical supports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13237" y="2270919"/>
            <a:ext cx="1852865" cy="835488"/>
          </a:xfrm>
          <a:prstGeom prst="rect">
            <a:avLst/>
          </a:prstGeom>
          <a:noFill/>
        </p:spPr>
        <p:txBody>
          <a:bodyPr wrap="square" lIns="95886" tIns="47944" rIns="95886" bIns="47944" rtlCol="0">
            <a:spAutoFit/>
          </a:bodyPr>
          <a:lstStyle/>
          <a:p>
            <a:pPr algn="ctr"/>
            <a:r>
              <a:rPr lang="en-US" dirty="0">
                <a:solidFill>
                  <a:srgbClr val="080808"/>
                </a:solidFill>
              </a:rPr>
              <a:t>Power Over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27357" y="5648900"/>
            <a:ext cx="1864888" cy="835488"/>
          </a:xfrm>
          <a:prstGeom prst="rect">
            <a:avLst/>
          </a:prstGeom>
          <a:noFill/>
        </p:spPr>
        <p:txBody>
          <a:bodyPr wrap="square" lIns="95886" tIns="47944" rIns="95886" bIns="47944" rtlCol="0">
            <a:spAutoFit/>
          </a:bodyPr>
          <a:lstStyle/>
          <a:p>
            <a:pPr algn="ctr"/>
            <a:r>
              <a:rPr lang="en-US" dirty="0">
                <a:solidFill>
                  <a:srgbClr val="080808"/>
                </a:solidFill>
              </a:rPr>
              <a:t>Power With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226E1A-B792-6548-BD18-E0DFB0626799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397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808038" y="1661319"/>
            <a:ext cx="8534399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3600" b="0" dirty="0">
                <a:latin typeface="Helvetica" charset="0"/>
                <a:cs typeface="Helvetica" charset="0"/>
              </a:rPr>
              <a:t>Person-centred thinking and planning is a process of continual listening and learning, focusing on what is important </a:t>
            </a:r>
          </a:p>
          <a:p>
            <a:pPr eaLnBrk="0" hangingPunct="0"/>
            <a:r>
              <a:rPr lang="en-GB" sz="3600" b="0" dirty="0">
                <a:latin typeface="Helvetica" charset="0"/>
                <a:cs typeface="Helvetica" charset="0"/>
              </a:rPr>
              <a:t>to someone now and in the future and acting upon this in alliance with their family and friends. </a:t>
            </a:r>
          </a:p>
          <a:p>
            <a:pPr algn="r" eaLnBrk="0" hangingPunct="0"/>
            <a:endParaRPr lang="en-GB" sz="3600" b="0" dirty="0">
              <a:solidFill>
                <a:srgbClr val="B3C33C"/>
              </a:solidFill>
              <a:latin typeface="Helvetica" charset="0"/>
              <a:cs typeface="Helvetica" charset="0"/>
            </a:endParaRPr>
          </a:p>
          <a:p>
            <a:pPr algn="r" eaLnBrk="0" hangingPunct="0"/>
            <a:r>
              <a:rPr lang="en-GB" sz="3600" b="0" dirty="0">
                <a:solidFill>
                  <a:srgbClr val="B3C33C"/>
                </a:solidFill>
                <a:latin typeface="Helvetica" charset="0"/>
                <a:cs typeface="Helvetica" charset="0"/>
              </a:rPr>
              <a:t>Michael </a:t>
            </a:r>
            <a:r>
              <a:rPr lang="en-GB" sz="3600" b="0" dirty="0" err="1">
                <a:solidFill>
                  <a:srgbClr val="B3C33C"/>
                </a:solidFill>
                <a:latin typeface="Helvetica" charset="0"/>
                <a:cs typeface="Helvetica" charset="0"/>
              </a:rPr>
              <a:t>Smull</a:t>
            </a:r>
            <a:endParaRPr lang="en-GB" sz="3600" b="0" dirty="0">
              <a:solidFill>
                <a:srgbClr val="B3C33C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523082" y="1421780"/>
            <a:ext cx="569912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6000" dirty="0">
                <a:solidFill>
                  <a:srgbClr val="B3C33C"/>
                </a:solidFill>
                <a:latin typeface="Helvetica" charset="0"/>
                <a:cs typeface="Helvetica" charset="0"/>
              </a:rPr>
              <a:t>“</a:t>
            </a:r>
          </a:p>
        </p:txBody>
      </p:sp>
      <p:sp>
        <p:nvSpPr>
          <p:cNvPr id="6148" name="Rectangle 5"/>
          <p:cNvSpPr>
            <a:spLocks noChangeArrowheads="1"/>
          </p:cNvSpPr>
          <p:nvPr/>
        </p:nvSpPr>
        <p:spPr bwMode="auto">
          <a:xfrm>
            <a:off x="4389437" y="4252119"/>
            <a:ext cx="569912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6000" dirty="0">
                <a:solidFill>
                  <a:srgbClr val="B3C33C"/>
                </a:solidFill>
                <a:latin typeface="Helvetica" charset="0"/>
                <a:cs typeface="Helvetica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433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0" y="532607"/>
            <a:ext cx="10150475" cy="6715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Helvetica"/>
                <a:cs typeface="Helvetica"/>
              </a:rPr>
              <a:t>Introducing  the Core Concept</a:t>
            </a:r>
            <a:r>
              <a:rPr lang="en-US" sz="4400" dirty="0">
                <a:solidFill>
                  <a:srgbClr val="9DD500"/>
                </a:solidFill>
                <a:latin typeface="Helvetica"/>
                <a:cs typeface="Helvetica"/>
              </a:rPr>
              <a:t>:</a:t>
            </a:r>
            <a:r>
              <a:rPr lang="en-US" sz="4400" dirty="0">
                <a:solidFill>
                  <a:schemeClr val="tx1"/>
                </a:solidFill>
                <a:latin typeface="Helvetica"/>
                <a:cs typeface="Helvetica"/>
              </a:rPr>
              <a:t> 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30461" y="2023960"/>
            <a:ext cx="8375904" cy="5061650"/>
          </a:xfrm>
        </p:spPr>
        <p:txBody>
          <a:bodyPr/>
          <a:lstStyle/>
          <a:p>
            <a:pPr marL="0" indent="0" algn="ctr">
              <a:buNone/>
              <a:defRPr/>
            </a:pPr>
            <a:endParaRPr lang="en-US" sz="4000" b="1" kern="1200" cap="all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ctr">
              <a:buNone/>
              <a:defRPr/>
            </a:pPr>
            <a:r>
              <a:rPr lang="en-US" sz="4000" b="1" kern="1200" cap="all" dirty="0">
                <a:solidFill>
                  <a:srgbClr val="B3C33C"/>
                </a:solidFill>
                <a:ea typeface="+mj-ea"/>
                <a:cs typeface="+mj-cs"/>
              </a:rPr>
              <a:t>important  </a:t>
            </a:r>
            <a:r>
              <a:rPr lang="en-US" sz="4000" b="1" u="sng" kern="1200" cap="all" dirty="0">
                <a:solidFill>
                  <a:srgbClr val="B3C33C"/>
                </a:solidFill>
                <a:ea typeface="+mj-ea"/>
                <a:cs typeface="+mj-cs"/>
              </a:rPr>
              <a:t>to</a:t>
            </a:r>
            <a:r>
              <a:rPr lang="en-US" sz="4000" b="1" kern="1200" cap="all" dirty="0">
                <a:solidFill>
                  <a:srgbClr val="B3C33C"/>
                </a:solidFill>
                <a:ea typeface="+mj-ea"/>
                <a:cs typeface="+mj-cs"/>
              </a:rPr>
              <a:t>  </a:t>
            </a:r>
          </a:p>
          <a:p>
            <a:pPr marL="0" indent="0" algn="ctr">
              <a:buNone/>
              <a:defRPr/>
            </a:pPr>
            <a:r>
              <a:rPr lang="en-US" sz="4000" b="1" kern="1200" cap="all" dirty="0">
                <a:ea typeface="+mj-ea"/>
                <a:cs typeface="+mj-cs"/>
              </a:rPr>
              <a:t>and</a:t>
            </a:r>
          </a:p>
          <a:p>
            <a:pPr marL="0" indent="0" algn="ctr">
              <a:buNone/>
              <a:defRPr/>
            </a:pPr>
            <a:r>
              <a:rPr lang="en-US" sz="4000" b="1" kern="1200" cap="all" dirty="0">
                <a:solidFill>
                  <a:srgbClr val="B3C33C"/>
                </a:solidFill>
                <a:ea typeface="+mj-ea"/>
                <a:cs typeface="+mj-cs"/>
              </a:rPr>
              <a:t>important  </a:t>
            </a:r>
            <a:r>
              <a:rPr lang="en-US" sz="4000" b="1" u="sng" kern="1200" cap="all" dirty="0">
                <a:solidFill>
                  <a:srgbClr val="B3C33C"/>
                </a:solidFill>
                <a:ea typeface="+mj-ea"/>
                <a:cs typeface="+mj-cs"/>
              </a:rPr>
              <a:t>for</a:t>
            </a:r>
          </a:p>
          <a:p>
            <a:pPr marL="0" indent="0" algn="ctr">
              <a:buNone/>
              <a:defRPr/>
            </a:pPr>
            <a:r>
              <a:rPr lang="en-US" sz="4000" b="1" kern="1200" cap="all" dirty="0">
                <a:ea typeface="+mj-ea"/>
                <a:cs typeface="+mj-cs"/>
              </a:rPr>
              <a:t>AND</a:t>
            </a:r>
          </a:p>
          <a:p>
            <a:pPr marL="0" indent="0" algn="ctr">
              <a:buNone/>
              <a:defRPr/>
            </a:pPr>
            <a:r>
              <a:rPr lang="en-US" sz="4000" b="1" kern="1200" cap="all" dirty="0">
                <a:solidFill>
                  <a:srgbClr val="B3C33C"/>
                </a:solidFill>
                <a:ea typeface="+mj-ea"/>
                <a:cs typeface="+mj-cs"/>
              </a:rPr>
              <a:t>The balance between them</a:t>
            </a:r>
            <a:endParaRPr lang="en-US" dirty="0">
              <a:solidFill>
                <a:srgbClr val="B3C33C"/>
              </a:solidFill>
              <a:ea typeface="ＭＳ Ｐゴシック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A1A4DC-7C1B-7A46-A070-FDF899260B7C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094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97845" y="61119"/>
            <a:ext cx="8754785" cy="1143000"/>
          </a:xfrm>
        </p:spPr>
        <p:txBody>
          <a:bodyPr/>
          <a:lstStyle/>
          <a:p>
            <a:pPr algn="ctr"/>
            <a:r>
              <a:rPr lang="en-US" sz="4900" dirty="0">
                <a:solidFill>
                  <a:srgbClr val="B3C33C"/>
                </a:solidFill>
                <a:latin typeface="Helvetica"/>
                <a:cs typeface="Helvetica"/>
              </a:rPr>
              <a:t>Important </a:t>
            </a:r>
            <a:r>
              <a:rPr lang="en-US" sz="4900" i="1" dirty="0">
                <a:solidFill>
                  <a:srgbClr val="B3C33C"/>
                </a:solidFill>
                <a:latin typeface="Helvetica"/>
                <a:cs typeface="Helvetica"/>
              </a:rPr>
              <a:t>TO</a:t>
            </a:r>
            <a:endParaRPr lang="en-US" sz="4900" dirty="0">
              <a:solidFill>
                <a:srgbClr val="B3C33C"/>
              </a:solidFill>
              <a:latin typeface="Helvetica"/>
              <a:cs typeface="Helvetica"/>
            </a:endParaRPr>
          </a:p>
        </p:txBody>
      </p:sp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274637" y="1466778"/>
            <a:ext cx="9601200" cy="566693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 lIns="101351" tIns="50675" rIns="101351" bIns="50675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600" b="0" dirty="0">
                <a:latin typeface="Helvetica"/>
                <a:cs typeface="Helvetica"/>
              </a:rPr>
              <a:t>What is important to a person includes those things in life which help us to be </a:t>
            </a:r>
            <a:r>
              <a:rPr lang="en-US" sz="3600" b="0" u="sng" dirty="0">
                <a:solidFill>
                  <a:srgbClr val="B3C33C"/>
                </a:solidFill>
                <a:latin typeface="Helvetica"/>
                <a:cs typeface="Helvetica"/>
              </a:rPr>
              <a:t>satisfied</a:t>
            </a:r>
            <a:r>
              <a:rPr lang="en-US" sz="3600" b="0" dirty="0">
                <a:solidFill>
                  <a:srgbClr val="B3C33C"/>
                </a:solidFill>
                <a:latin typeface="Helvetica"/>
                <a:cs typeface="Helvetica"/>
              </a:rPr>
              <a:t>, </a:t>
            </a:r>
            <a:r>
              <a:rPr lang="en-US" sz="3600" b="0" u="sng" dirty="0">
                <a:solidFill>
                  <a:srgbClr val="B3C33C"/>
                </a:solidFill>
                <a:latin typeface="Helvetica"/>
                <a:cs typeface="Helvetica"/>
              </a:rPr>
              <a:t>content</a:t>
            </a:r>
            <a:r>
              <a:rPr lang="en-US" sz="3600" b="0" dirty="0">
                <a:solidFill>
                  <a:srgbClr val="B3C33C"/>
                </a:solidFill>
                <a:latin typeface="Helvetica"/>
                <a:cs typeface="Helvetica"/>
              </a:rPr>
              <a:t>, </a:t>
            </a:r>
            <a:r>
              <a:rPr lang="en-US" sz="3600" b="0" u="sng" dirty="0">
                <a:solidFill>
                  <a:srgbClr val="B3C33C"/>
                </a:solidFill>
                <a:latin typeface="Helvetica"/>
                <a:cs typeface="Helvetica"/>
              </a:rPr>
              <a:t>comforted,</a:t>
            </a:r>
            <a:r>
              <a:rPr lang="en-US" sz="3600" b="0" dirty="0">
                <a:solidFill>
                  <a:srgbClr val="B3C33C"/>
                </a:solidFill>
                <a:latin typeface="Helvetica"/>
                <a:cs typeface="Helvetica"/>
              </a:rPr>
              <a:t> </a:t>
            </a:r>
            <a:r>
              <a:rPr lang="en-US" sz="3600" b="0" u="sng" dirty="0">
                <a:solidFill>
                  <a:srgbClr val="B3C33C"/>
                </a:solidFill>
                <a:latin typeface="Helvetica"/>
                <a:cs typeface="Helvetica"/>
              </a:rPr>
              <a:t>fulfilled</a:t>
            </a:r>
            <a:r>
              <a:rPr lang="en-US" sz="3600" b="0" dirty="0">
                <a:solidFill>
                  <a:srgbClr val="B3C33C"/>
                </a:solidFill>
                <a:latin typeface="Helvetica"/>
                <a:cs typeface="Helvetica"/>
              </a:rPr>
              <a:t>, </a:t>
            </a:r>
            <a:r>
              <a:rPr lang="en-US" sz="3600" b="0" dirty="0">
                <a:latin typeface="Helvetica"/>
                <a:cs typeface="Helvetica"/>
              </a:rPr>
              <a:t>and </a:t>
            </a:r>
            <a:r>
              <a:rPr lang="en-US" sz="3600" b="0" u="sng" dirty="0">
                <a:solidFill>
                  <a:srgbClr val="B3C33C"/>
                </a:solidFill>
                <a:latin typeface="Helvetica"/>
                <a:cs typeface="Helvetica"/>
              </a:rPr>
              <a:t>happy</a:t>
            </a:r>
            <a:r>
              <a:rPr lang="en-US" sz="3600" b="0" dirty="0">
                <a:solidFill>
                  <a:srgbClr val="B3C33C"/>
                </a:solidFill>
                <a:latin typeface="Helvetica"/>
                <a:cs typeface="Helvetica"/>
              </a:rPr>
              <a:t>.  </a:t>
            </a:r>
            <a:r>
              <a:rPr lang="en-US" sz="3600" b="0" dirty="0">
                <a:latin typeface="Helvetica"/>
                <a:cs typeface="Helvetica"/>
              </a:rPr>
              <a:t>It includes: </a:t>
            </a:r>
          </a:p>
          <a:p>
            <a:pPr marL="1371600" lvl="2" indent="-457200" eaLnBrk="0" hangingPunct="0">
              <a:lnSpc>
                <a:spcPct val="70000"/>
              </a:lnSpc>
              <a:spcBef>
                <a:spcPct val="50000"/>
              </a:spcBef>
              <a:buClr>
                <a:srgbClr val="B3C33C"/>
              </a:buClr>
              <a:buFont typeface="Arial"/>
              <a:buChar char="•"/>
              <a:defRPr/>
            </a:pPr>
            <a:r>
              <a:rPr lang="en-US" sz="3200" b="0" dirty="0">
                <a:latin typeface="Helvetica"/>
                <a:cs typeface="Helvetica"/>
              </a:rPr>
              <a:t>People to be with /relationships</a:t>
            </a:r>
          </a:p>
          <a:p>
            <a:pPr marL="1371600" lvl="2" indent="-457200" eaLnBrk="0" hangingPunct="0">
              <a:lnSpc>
                <a:spcPct val="70000"/>
              </a:lnSpc>
              <a:spcBef>
                <a:spcPct val="50000"/>
              </a:spcBef>
              <a:buClr>
                <a:srgbClr val="B3C33C"/>
              </a:buClr>
              <a:buFont typeface="Arial"/>
              <a:buChar char="•"/>
              <a:defRPr/>
            </a:pPr>
            <a:r>
              <a:rPr lang="en-US" sz="3200" b="0" dirty="0">
                <a:latin typeface="Helvetica"/>
                <a:cs typeface="Helvetica"/>
              </a:rPr>
              <a:t>Status and control</a:t>
            </a:r>
          </a:p>
          <a:p>
            <a:pPr marL="1371600" lvl="2" indent="-457200" eaLnBrk="0" hangingPunct="0">
              <a:lnSpc>
                <a:spcPct val="70000"/>
              </a:lnSpc>
              <a:spcBef>
                <a:spcPct val="50000"/>
              </a:spcBef>
              <a:buClr>
                <a:srgbClr val="B3C33C"/>
              </a:buClr>
              <a:buFont typeface="Arial"/>
              <a:buChar char="•"/>
              <a:defRPr/>
            </a:pPr>
            <a:r>
              <a:rPr lang="en-US" sz="3200" b="0" dirty="0">
                <a:latin typeface="Helvetica"/>
                <a:cs typeface="Helvetica"/>
              </a:rPr>
              <a:t>Things to do and places to go </a:t>
            </a:r>
          </a:p>
          <a:p>
            <a:pPr marL="1371600" lvl="2" indent="-457200" eaLnBrk="0" hangingPunct="0">
              <a:lnSpc>
                <a:spcPct val="70000"/>
              </a:lnSpc>
              <a:spcBef>
                <a:spcPct val="50000"/>
              </a:spcBef>
              <a:buClr>
                <a:srgbClr val="B3C33C"/>
              </a:buClr>
              <a:buFont typeface="Arial"/>
              <a:buChar char="•"/>
              <a:defRPr/>
            </a:pPr>
            <a:r>
              <a:rPr lang="en-US" sz="3200" b="0" dirty="0">
                <a:latin typeface="Helvetica"/>
                <a:cs typeface="Helvetica"/>
              </a:rPr>
              <a:t>Rituals or routines</a:t>
            </a:r>
          </a:p>
          <a:p>
            <a:pPr marL="1371600" lvl="2" indent="-457200" eaLnBrk="0" hangingPunct="0">
              <a:lnSpc>
                <a:spcPct val="70000"/>
              </a:lnSpc>
              <a:spcBef>
                <a:spcPct val="50000"/>
              </a:spcBef>
              <a:buClr>
                <a:srgbClr val="B3C33C"/>
              </a:buClr>
              <a:buFont typeface="Arial"/>
              <a:buChar char="•"/>
              <a:defRPr/>
            </a:pPr>
            <a:r>
              <a:rPr lang="en-US" sz="3200" b="0" dirty="0">
                <a:latin typeface="Helvetica"/>
                <a:cs typeface="Helvetica"/>
              </a:rPr>
              <a:t>Rhythm or pace of life </a:t>
            </a:r>
          </a:p>
          <a:p>
            <a:pPr marL="1371600" lvl="2" indent="-457200" eaLnBrk="0" hangingPunct="0">
              <a:lnSpc>
                <a:spcPct val="70000"/>
              </a:lnSpc>
              <a:spcBef>
                <a:spcPct val="50000"/>
              </a:spcBef>
              <a:buClr>
                <a:srgbClr val="B3C33C"/>
              </a:buClr>
              <a:buFont typeface="Arial"/>
              <a:buChar char="•"/>
              <a:defRPr/>
            </a:pPr>
            <a:r>
              <a:rPr lang="en-US" sz="3200" b="0" dirty="0">
                <a:latin typeface="Helvetica"/>
                <a:cs typeface="Helvetica"/>
              </a:rPr>
              <a:t>Things to have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D9129A-78EC-F34D-91D2-E2B132E1FF71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964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chi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637" y="365919"/>
            <a:ext cx="6923823" cy="690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096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15E11-05DF-D44C-AE97-A41BF4994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2437" y="2642389"/>
            <a:ext cx="3906956" cy="16585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600" dirty="0">
                <a:latin typeface="Helvetica" pitchFamily="2" charset="0"/>
              </a:rPr>
              <a:t>“Nacho naps in my fanny pack until 12 noon every day”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ED40F-F28C-FE41-9E76-C327E0AD1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2163" y="-1248856"/>
            <a:ext cx="5704474" cy="1037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579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1873F0-690F-9D42-A574-995362CC3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329" y="137319"/>
            <a:ext cx="8601816" cy="88863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B3C33C"/>
                </a:solidFill>
                <a:latin typeface="Helvetica" pitchFamily="2" charset="0"/>
              </a:rPr>
              <a:t>Breakout rooms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5259FF6-83D8-BA4B-94CD-E77CAA80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426" y="1051719"/>
            <a:ext cx="9667622" cy="55626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800" b="1" dirty="0">
                <a:solidFill>
                  <a:srgbClr val="2D568D"/>
                </a:solidFill>
              </a:rPr>
              <a:t>Facilitator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</a:p>
          <a:p>
            <a:pPr marL="505983" indent="-505983" algn="l">
              <a:buFont typeface="Arial" panose="020B0604020202020204" pitchFamily="34" charset="0"/>
              <a:buChar char="•"/>
            </a:pPr>
            <a:r>
              <a:rPr lang="en-US" sz="2800" dirty="0"/>
              <a:t>Keep things moving</a:t>
            </a:r>
          </a:p>
          <a:p>
            <a:pPr marL="505983" indent="-505983" algn="l">
              <a:buFont typeface="Arial" panose="020B0604020202020204" pitchFamily="34" charset="0"/>
              <a:buChar char="•"/>
            </a:pPr>
            <a:r>
              <a:rPr lang="en-US" sz="2800" dirty="0"/>
              <a:t>Remind of 1 person at a time</a:t>
            </a:r>
          </a:p>
          <a:p>
            <a:pPr marL="505983" indent="-505983" algn="l">
              <a:buFont typeface="Arial" panose="020B0604020202020204" pitchFamily="34" charset="0"/>
              <a:buChar char="•"/>
            </a:pPr>
            <a:r>
              <a:rPr lang="en-US" sz="2800" dirty="0"/>
              <a:t>Encourage everyone to participate</a:t>
            </a:r>
            <a:endParaRPr lang="en-US" sz="2800" b="1" dirty="0">
              <a:solidFill>
                <a:schemeClr val="accent6"/>
              </a:solidFill>
            </a:endParaRPr>
          </a:p>
          <a:p>
            <a:pPr algn="l"/>
            <a:endParaRPr lang="en-US" sz="2800" b="1" dirty="0">
              <a:solidFill>
                <a:srgbClr val="A24694"/>
              </a:solidFill>
            </a:endParaRPr>
          </a:p>
          <a:p>
            <a:pPr algn="l"/>
            <a:r>
              <a:rPr lang="en-US" sz="2800" b="1" dirty="0">
                <a:solidFill>
                  <a:srgbClr val="A24694"/>
                </a:solidFill>
              </a:rPr>
              <a:t>Timekeeper</a:t>
            </a:r>
          </a:p>
          <a:p>
            <a:pPr marL="505983" indent="-50598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Keep eye on the clock and give people reminders of how much time is left. </a:t>
            </a:r>
          </a:p>
          <a:p>
            <a:pPr marL="505983" indent="-50598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When using timed rounds, let people know when their time is about to end</a:t>
            </a:r>
          </a:p>
          <a:p>
            <a:pPr algn="l"/>
            <a:endParaRPr lang="en-US" sz="2800" b="1" dirty="0">
              <a:solidFill>
                <a:srgbClr val="40A7B9"/>
              </a:solidFill>
            </a:endParaRPr>
          </a:p>
          <a:p>
            <a:pPr algn="l"/>
            <a:r>
              <a:rPr lang="en-US" sz="2800" b="1" dirty="0">
                <a:solidFill>
                  <a:srgbClr val="40A7B9"/>
                </a:solidFill>
              </a:rPr>
              <a:t>Recorder/Reporter </a:t>
            </a:r>
          </a:p>
          <a:p>
            <a:pPr marL="505983" indent="-505983" algn="l">
              <a:buFont typeface="Arial" panose="020B0604020202020204" pitchFamily="34" charset="0"/>
              <a:buChar char="•"/>
            </a:pPr>
            <a:r>
              <a:rPr lang="en-US" sz="2800" dirty="0"/>
              <a:t>Keep notes for the group – point form is fine</a:t>
            </a:r>
          </a:p>
          <a:p>
            <a:pPr marL="505983" indent="-505983" algn="l">
              <a:buFont typeface="Arial" panose="020B0604020202020204" pitchFamily="34" charset="0"/>
              <a:buChar char="•"/>
            </a:pPr>
            <a:r>
              <a:rPr lang="en-US" sz="2800" dirty="0"/>
              <a:t>Report back to larger group – either verbally or in Chat based on request</a:t>
            </a:r>
          </a:p>
          <a:p>
            <a:pPr algn="l">
              <a:lnSpc>
                <a:spcPct val="100000"/>
              </a:lnSpc>
            </a:pPr>
            <a:endParaRPr lang="en-US" sz="300" dirty="0"/>
          </a:p>
          <a:p>
            <a:endParaRPr lang="en-US" sz="43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7738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uppt plg Winnie 015"/>
          <p:cNvPicPr>
            <a:picLocks noChangeAspect="1" noChangeArrowheads="1"/>
          </p:cNvPicPr>
          <p:nvPr/>
        </p:nvPicPr>
        <p:blipFill>
          <a:blip r:embed="rId3" cstate="print"/>
          <a:srcRect l="16205" t="13309" r="22478"/>
          <a:stretch>
            <a:fillRect/>
          </a:stretch>
        </p:blipFill>
        <p:spPr bwMode="auto">
          <a:xfrm>
            <a:off x="2514710" y="79062"/>
            <a:ext cx="4701644" cy="497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4111163"/>
            <a:ext cx="9995398" cy="5026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345" tIns="50672" rIns="101345" bIns="50672">
            <a:spAutoFit/>
          </a:bodyPr>
          <a:lstStyle/>
          <a:p>
            <a:pPr algn="ctr"/>
            <a:endParaRPr lang="en-GB" sz="4000" b="0" dirty="0">
              <a:latin typeface="Helvetica" charset="0"/>
              <a:cs typeface="Helvetica" charset="0"/>
            </a:endParaRPr>
          </a:p>
          <a:p>
            <a:pPr algn="ctr"/>
            <a:endParaRPr lang="en-GB" sz="4000" b="0" dirty="0">
              <a:latin typeface="Helvetica" charset="0"/>
              <a:cs typeface="Helvetica" charset="0"/>
            </a:endParaRPr>
          </a:p>
          <a:p>
            <a:pPr algn="ctr"/>
            <a:r>
              <a:rPr lang="en-GB" sz="4000" b="0" dirty="0">
                <a:latin typeface="Helvetica" charset="0"/>
                <a:cs typeface="Helvetica" charset="0"/>
              </a:rPr>
              <a:t>‘ I might be 104 but I enjoy my nip of whisky in my tea and a wagon wheel for supper, it’s gorgeous.’</a:t>
            </a:r>
            <a:br>
              <a:rPr lang="en-GB" sz="4000" b="0" dirty="0">
                <a:latin typeface="Helvetica" charset="0"/>
                <a:cs typeface="Helvetica" charset="0"/>
              </a:rPr>
            </a:br>
            <a:endParaRPr lang="en-GB" sz="4000" b="0" dirty="0">
              <a:latin typeface="Helvetica" charset="0"/>
              <a:cs typeface="Helvetica" charset="0"/>
            </a:endParaRPr>
          </a:p>
          <a:p>
            <a:pPr algn="ctr"/>
            <a:br>
              <a:rPr lang="en-GB" sz="4000" b="0" dirty="0">
                <a:latin typeface="Helvetica" charset="0"/>
                <a:cs typeface="Helvetica" charset="0"/>
              </a:rPr>
            </a:br>
            <a:endParaRPr lang="en-GB" sz="4000" b="0" dirty="0">
              <a:latin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1332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320727" y="4861719"/>
            <a:ext cx="9829748" cy="1517968"/>
          </a:xfrm>
        </p:spPr>
        <p:txBody>
          <a:bodyPr>
            <a:noAutofit/>
          </a:bodyPr>
          <a:lstStyle/>
          <a:p>
            <a:pPr algn="ctr"/>
            <a:br>
              <a:rPr lang="en-GB" dirty="0">
                <a:latin typeface="Helvetica" charset="0"/>
              </a:rPr>
            </a:br>
            <a:br>
              <a:rPr lang="en-GB" dirty="0">
                <a:latin typeface="Helvetica" charset="0"/>
              </a:rPr>
            </a:br>
            <a:r>
              <a:rPr lang="en-GB" dirty="0">
                <a:latin typeface="Helvetica" charset="0"/>
              </a:rPr>
              <a:t>‘It’s awful when you are in bed &amp; you </a:t>
            </a:r>
            <a:br>
              <a:rPr lang="en-GB" dirty="0">
                <a:latin typeface="Helvetica" charset="0"/>
              </a:rPr>
            </a:br>
            <a:r>
              <a:rPr lang="en-GB" dirty="0">
                <a:latin typeface="Helvetica" charset="0"/>
              </a:rPr>
              <a:t>don’t know what time it is. </a:t>
            </a:r>
            <a:br>
              <a:rPr lang="en-GB" dirty="0">
                <a:latin typeface="Helvetica" charset="0"/>
              </a:rPr>
            </a:br>
            <a:r>
              <a:rPr lang="en-GB" dirty="0">
                <a:latin typeface="Helvetica" charset="0"/>
              </a:rPr>
              <a:t>The night seems to go on forever’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0631" y="289719"/>
            <a:ext cx="4955406" cy="455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281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960437" y="0"/>
            <a:ext cx="8289555" cy="1096310"/>
          </a:xfrm>
        </p:spPr>
        <p:txBody>
          <a:bodyPr/>
          <a:lstStyle/>
          <a:p>
            <a:pPr algn="ctr"/>
            <a:r>
              <a:rPr lang="en-US" sz="4900" b="1" dirty="0">
                <a:solidFill>
                  <a:srgbClr val="B3C33C"/>
                </a:solidFill>
                <a:latin typeface="Helvetica"/>
                <a:cs typeface="Helvetica"/>
              </a:rPr>
              <a:t>Important </a:t>
            </a:r>
            <a:r>
              <a:rPr lang="en-US" sz="4900" b="1" i="1" dirty="0">
                <a:solidFill>
                  <a:srgbClr val="B3C33C"/>
                </a:solidFill>
                <a:latin typeface="Helvetica"/>
                <a:cs typeface="Helvetica"/>
              </a:rPr>
              <a:t>FOR</a:t>
            </a:r>
            <a:r>
              <a:rPr lang="en-US" sz="4900" b="1" dirty="0">
                <a:solidFill>
                  <a:srgbClr val="B3C33C"/>
                </a:solidFill>
                <a:latin typeface="Helvetica"/>
                <a:cs typeface="Helvetica"/>
              </a:rPr>
              <a:t> </a:t>
            </a:r>
            <a:r>
              <a:rPr lang="en-US" sz="3600" b="1" dirty="0">
                <a:latin typeface="Helvetica"/>
                <a:cs typeface="Helvetica"/>
              </a:rPr>
              <a:t>Part One</a:t>
            </a:r>
            <a:endParaRPr lang="en-US" sz="4900" b="1" dirty="0">
              <a:solidFill>
                <a:srgbClr val="B3C33C"/>
              </a:solidFill>
              <a:latin typeface="Helvetica"/>
              <a:cs typeface="Helvetica"/>
            </a:endParaRP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4581" name="Rectangle 3"/>
          <p:cNvSpPr txBox="1">
            <a:spLocks noChangeArrowheads="1"/>
          </p:cNvSpPr>
          <p:nvPr/>
        </p:nvSpPr>
        <p:spPr bwMode="auto">
          <a:xfrm>
            <a:off x="845873" y="1282153"/>
            <a:ext cx="8712491" cy="556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360" tIns="50679" rIns="101360" bIns="50679"/>
          <a:lstStyle/>
          <a:p>
            <a:pPr marL="506798" lvl="1" eaLnBrk="0" hangingPunct="0">
              <a:lnSpc>
                <a:spcPct val="70000"/>
              </a:lnSpc>
              <a:spcBef>
                <a:spcPct val="50000"/>
              </a:spcBef>
              <a:buClr>
                <a:schemeClr val="tx1"/>
              </a:buClr>
              <a:buSzPct val="40000"/>
            </a:pPr>
            <a:r>
              <a:rPr lang="en-US" sz="3200" b="0" dirty="0">
                <a:latin typeface="Helvetica"/>
                <a:cs typeface="Helvetica"/>
              </a:rPr>
              <a:t>Issues of </a:t>
            </a:r>
            <a:r>
              <a:rPr lang="en-US" sz="3200" b="0" i="1" dirty="0">
                <a:solidFill>
                  <a:srgbClr val="B3C33C"/>
                </a:solidFill>
                <a:latin typeface="Helvetica"/>
                <a:cs typeface="Helvetica"/>
              </a:rPr>
              <a:t>health</a:t>
            </a:r>
            <a:r>
              <a:rPr lang="en-US" sz="3200" b="0" dirty="0">
                <a:solidFill>
                  <a:srgbClr val="B3C33C"/>
                </a:solidFill>
                <a:latin typeface="Helvetica"/>
                <a:cs typeface="Helvetica"/>
              </a:rPr>
              <a:t>:  </a:t>
            </a:r>
          </a:p>
          <a:p>
            <a:pPr marL="1470025" lvl="2" indent="-301625" eaLnBrk="0" hangingPunct="0">
              <a:lnSpc>
                <a:spcPct val="70000"/>
              </a:lnSpc>
              <a:spcBef>
                <a:spcPct val="50000"/>
              </a:spcBef>
              <a:buClr>
                <a:srgbClr val="B3C33C"/>
              </a:buClr>
              <a:buSzPct val="75000"/>
              <a:buFont typeface="Arial"/>
              <a:buChar char="•"/>
            </a:pPr>
            <a:r>
              <a:rPr lang="en-US" sz="3200" b="0" dirty="0">
                <a:latin typeface="Helvetica"/>
                <a:cs typeface="Helvetica"/>
              </a:rPr>
              <a:t>Prevention of illness </a:t>
            </a:r>
          </a:p>
          <a:p>
            <a:pPr marL="1470025" lvl="2" indent="-301625" eaLnBrk="0" hangingPunct="0">
              <a:lnSpc>
                <a:spcPct val="70000"/>
              </a:lnSpc>
              <a:spcBef>
                <a:spcPct val="50000"/>
              </a:spcBef>
              <a:buClr>
                <a:srgbClr val="B3C33C"/>
              </a:buClr>
              <a:buSzPct val="75000"/>
              <a:buFont typeface="Arial"/>
              <a:buChar char="•"/>
            </a:pPr>
            <a:r>
              <a:rPr lang="en-US" sz="3200" b="0" dirty="0">
                <a:latin typeface="Helvetica"/>
                <a:cs typeface="Helvetica"/>
              </a:rPr>
              <a:t>Treatment of illness / medical conditions </a:t>
            </a:r>
          </a:p>
          <a:p>
            <a:pPr marL="1470025" lvl="2" indent="-301625" eaLnBrk="0" hangingPunct="0">
              <a:lnSpc>
                <a:spcPct val="70000"/>
              </a:lnSpc>
              <a:spcBef>
                <a:spcPct val="50000"/>
              </a:spcBef>
              <a:buClr>
                <a:srgbClr val="B3C33C"/>
              </a:buClr>
              <a:buSzPct val="75000"/>
              <a:buFont typeface="Arial"/>
              <a:buChar char="•"/>
            </a:pPr>
            <a:r>
              <a:rPr lang="en-US" sz="3200" b="0" dirty="0">
                <a:latin typeface="Helvetica"/>
                <a:cs typeface="Helvetica"/>
              </a:rPr>
              <a:t>Promotion of wellness (e.g.: diet, exercise)</a:t>
            </a:r>
          </a:p>
          <a:p>
            <a:pPr marL="1470025" lvl="2" indent="-301625" eaLnBrk="0" hangingPunct="0">
              <a:lnSpc>
                <a:spcPct val="70000"/>
              </a:lnSpc>
              <a:spcBef>
                <a:spcPct val="50000"/>
              </a:spcBef>
              <a:buClr>
                <a:srgbClr val="B3C33C"/>
              </a:buClr>
              <a:buSzPct val="75000"/>
              <a:buFont typeface="Arial"/>
              <a:buChar char="•"/>
            </a:pPr>
            <a:endParaRPr lang="en-US" sz="2000" b="0" dirty="0">
              <a:latin typeface="Helvetica"/>
              <a:cs typeface="Helvetica"/>
            </a:endParaRPr>
          </a:p>
          <a:p>
            <a:pPr marL="506798" lvl="1" eaLnBrk="0" hangingPunct="0">
              <a:lnSpc>
                <a:spcPct val="70000"/>
              </a:lnSpc>
              <a:spcBef>
                <a:spcPct val="50000"/>
              </a:spcBef>
              <a:buClr>
                <a:srgbClr val="B3C33C"/>
              </a:buClr>
              <a:buSzPct val="40000"/>
            </a:pPr>
            <a:r>
              <a:rPr lang="en-US" sz="3200" b="0" dirty="0">
                <a:latin typeface="Helvetica"/>
                <a:cs typeface="Helvetica"/>
              </a:rPr>
              <a:t>Issues of </a:t>
            </a:r>
            <a:r>
              <a:rPr lang="en-US" sz="3200" b="0" i="1" dirty="0">
                <a:solidFill>
                  <a:srgbClr val="B3C33C"/>
                </a:solidFill>
                <a:latin typeface="Helvetica"/>
                <a:cs typeface="Helvetica"/>
              </a:rPr>
              <a:t>safety</a:t>
            </a:r>
            <a:r>
              <a:rPr lang="en-US" sz="3200" b="0" dirty="0">
                <a:solidFill>
                  <a:srgbClr val="B3C33C"/>
                </a:solidFill>
                <a:latin typeface="Helvetica"/>
                <a:cs typeface="Helvetica"/>
              </a:rPr>
              <a:t>:</a:t>
            </a:r>
          </a:p>
          <a:p>
            <a:pPr marL="1470025" lvl="2" indent="-301625" eaLnBrk="0" hangingPunct="0">
              <a:lnSpc>
                <a:spcPct val="70000"/>
              </a:lnSpc>
              <a:spcBef>
                <a:spcPct val="50000"/>
              </a:spcBef>
              <a:buClr>
                <a:srgbClr val="B3C33C"/>
              </a:buClr>
              <a:buSzPct val="75000"/>
              <a:buFont typeface="Arial"/>
              <a:buChar char="•"/>
            </a:pPr>
            <a:r>
              <a:rPr lang="en-US" sz="3200" b="0" dirty="0">
                <a:latin typeface="Helvetica"/>
                <a:cs typeface="Helvetica"/>
              </a:rPr>
              <a:t>Environment </a:t>
            </a:r>
          </a:p>
          <a:p>
            <a:pPr marL="1470025" lvl="2" indent="-301625" eaLnBrk="0" hangingPunct="0">
              <a:lnSpc>
                <a:spcPct val="70000"/>
              </a:lnSpc>
              <a:spcBef>
                <a:spcPct val="50000"/>
              </a:spcBef>
              <a:buClr>
                <a:srgbClr val="B3C33C"/>
              </a:buClr>
              <a:buSzPct val="75000"/>
              <a:buFont typeface="Arial"/>
              <a:buChar char="•"/>
            </a:pPr>
            <a:r>
              <a:rPr lang="en-US" sz="3200" b="0" dirty="0">
                <a:latin typeface="Helvetica"/>
                <a:cs typeface="Helvetica"/>
              </a:rPr>
              <a:t>Well being ---- physical and emotional </a:t>
            </a:r>
          </a:p>
          <a:p>
            <a:pPr marL="1470025" lvl="2" indent="-301625" eaLnBrk="0" hangingPunct="0">
              <a:lnSpc>
                <a:spcPct val="70000"/>
              </a:lnSpc>
              <a:spcBef>
                <a:spcPct val="50000"/>
              </a:spcBef>
              <a:buClr>
                <a:srgbClr val="B3C33C"/>
              </a:buClr>
              <a:buSzPct val="75000"/>
              <a:buFont typeface="Arial"/>
              <a:buChar char="•"/>
            </a:pPr>
            <a:r>
              <a:rPr lang="en-US" sz="3200" b="0" dirty="0">
                <a:latin typeface="Helvetica"/>
                <a:cs typeface="Helvetica"/>
              </a:rPr>
              <a:t>Free from fear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4D2354-D4E9-1445-85E7-6E0DD4815E7C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873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5604" name="Content Placeholder 2"/>
          <p:cNvSpPr txBox="1">
            <a:spLocks/>
          </p:cNvSpPr>
          <p:nvPr/>
        </p:nvSpPr>
        <p:spPr bwMode="auto">
          <a:xfrm>
            <a:off x="236138" y="2347119"/>
            <a:ext cx="4990650" cy="391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360" tIns="50679" rIns="101360" bIns="50679"/>
          <a:lstStyle/>
          <a:p>
            <a:pPr marL="506798" lvl="1" eaLnBrk="0" hangingPunct="0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SzPct val="40000"/>
            </a:pPr>
            <a:r>
              <a:rPr lang="en-US" sz="2800" b="0" dirty="0">
                <a:latin typeface="Helvetica"/>
                <a:cs typeface="Helvetica"/>
              </a:rPr>
              <a:t>What others see as necessary to help the person:</a:t>
            </a:r>
          </a:p>
          <a:p>
            <a:pPr marL="1533525" lvl="2" indent="-342900" eaLnBrk="0" hangingPunct="0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Arial"/>
              <a:buChar char="•"/>
            </a:pPr>
            <a:r>
              <a:rPr lang="en-US" sz="2800" b="0" dirty="0">
                <a:solidFill>
                  <a:srgbClr val="B3C33C"/>
                </a:solidFill>
                <a:latin typeface="Helvetica"/>
                <a:cs typeface="Helvetica"/>
              </a:rPr>
              <a:t>Be valued </a:t>
            </a:r>
          </a:p>
          <a:p>
            <a:pPr marL="1533525" lvl="2" indent="-342900" eaLnBrk="0" hangingPunct="0">
              <a:lnSpc>
                <a:spcPct val="8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Arial"/>
              <a:buChar char="•"/>
            </a:pPr>
            <a:r>
              <a:rPr lang="en-US" sz="2800" b="0" dirty="0">
                <a:solidFill>
                  <a:srgbClr val="B3C33C"/>
                </a:solidFill>
                <a:latin typeface="Helvetica"/>
                <a:cs typeface="Helvetica"/>
              </a:rPr>
              <a:t>Be a contributing member of their community</a:t>
            </a:r>
          </a:p>
          <a:p>
            <a:pPr marL="380099" indent="-380099" eaLnBrk="0" hangingPunct="0">
              <a:buClr>
                <a:srgbClr val="003399"/>
              </a:buClr>
              <a:buFontTx/>
              <a:buChar char="•"/>
            </a:pPr>
            <a:endParaRPr lang="en-US" sz="3600" b="0" dirty="0">
              <a:latin typeface="Helvetica"/>
              <a:cs typeface="Helvetica"/>
            </a:endParaRPr>
          </a:p>
        </p:txBody>
      </p:sp>
      <p:pic>
        <p:nvPicPr>
          <p:cNvPr id="2560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2763" y="2264497"/>
            <a:ext cx="4331574" cy="4318477"/>
          </a:xfrm>
          <a:prstGeom prst="rect">
            <a:avLst/>
          </a:prstGeom>
          <a:noFill/>
          <a:ln w="50800">
            <a:solidFill>
              <a:srgbClr val="D0CAAC"/>
            </a:solidFill>
            <a:miter lim="800000"/>
            <a:headEnd/>
            <a:tailEnd/>
          </a:ln>
        </p:spPr>
      </p:pic>
      <p:sp>
        <p:nvSpPr>
          <p:cNvPr id="25606" name="TextBox 5"/>
          <p:cNvSpPr txBox="1">
            <a:spLocks noChangeArrowheads="1"/>
          </p:cNvSpPr>
          <p:nvPr/>
        </p:nvSpPr>
        <p:spPr bwMode="auto">
          <a:xfrm>
            <a:off x="1" y="61119"/>
            <a:ext cx="10150474" cy="84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360" tIns="50679" rIns="101360" bIns="50679">
            <a:spAutoFit/>
          </a:bodyPr>
          <a:lstStyle/>
          <a:p>
            <a:pPr algn="ctr" eaLnBrk="0" hangingPunct="0"/>
            <a:r>
              <a:rPr lang="en-US" sz="4800" dirty="0">
                <a:solidFill>
                  <a:srgbClr val="B3C33C"/>
                </a:solidFill>
                <a:latin typeface="Helvetica"/>
                <a:cs typeface="Helvetica"/>
              </a:rPr>
              <a:t>Important </a:t>
            </a:r>
            <a:r>
              <a:rPr lang="en-US" sz="4800" i="1" dirty="0">
                <a:solidFill>
                  <a:srgbClr val="B3C33C"/>
                </a:solidFill>
                <a:latin typeface="Helvetica"/>
                <a:cs typeface="Helvetica"/>
              </a:rPr>
              <a:t>FOR</a:t>
            </a:r>
            <a:r>
              <a:rPr lang="en-US" sz="4800" dirty="0">
                <a:solidFill>
                  <a:srgbClr val="B3C33C"/>
                </a:solidFill>
                <a:latin typeface="Helvetica"/>
                <a:cs typeface="Helvetica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Helvetica"/>
                <a:cs typeface="Helvetica"/>
              </a:rPr>
              <a:t>(</a:t>
            </a:r>
            <a:r>
              <a:rPr lang="en-US" sz="3600" dirty="0">
                <a:latin typeface="Helvetica"/>
                <a:cs typeface="Helvetica"/>
              </a:rPr>
              <a:t>Part Two</a:t>
            </a:r>
            <a:endParaRPr lang="en-US" sz="4800" dirty="0">
              <a:solidFill>
                <a:srgbClr val="B3C33C"/>
              </a:solidFill>
              <a:latin typeface="Helvetica"/>
              <a:cs typeface="Helvetic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AF22EB-9B71-574D-A62C-44C5A495A069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154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/>
          </p:cNvSpPr>
          <p:nvPr/>
        </p:nvSpPr>
        <p:spPr bwMode="auto">
          <a:xfrm>
            <a:off x="350838" y="2969475"/>
            <a:ext cx="2395537" cy="3446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2400" b="0" dirty="0">
                <a:solidFill>
                  <a:srgbClr val="B3C33C"/>
                </a:solidFill>
                <a:latin typeface="Helvetica" charset="0"/>
              </a:rPr>
              <a:t>to</a:t>
            </a: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350838" y="1357313"/>
            <a:ext cx="891540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101354" tIns="50676" rIns="101354" bIns="50676" anchor="ctr"/>
          <a:lstStyle/>
          <a:p>
            <a:pPr defTabSz="1014413">
              <a:defRPr/>
            </a:pPr>
            <a:r>
              <a:rPr lang="en-US" sz="5600" b="0" kern="0" dirty="0">
                <a:latin typeface="Helvetica"/>
                <a:cs typeface="Helvetica"/>
              </a:rPr>
              <a:t>all choice no responsibility </a:t>
            </a:r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50475" cy="760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9"/>
          <p:cNvSpPr txBox="1">
            <a:spLocks/>
          </p:cNvSpPr>
          <p:nvPr/>
        </p:nvSpPr>
        <p:spPr bwMode="auto">
          <a:xfrm>
            <a:off x="0" y="6386513"/>
            <a:ext cx="10150475" cy="669925"/>
          </a:xfrm>
          <a:prstGeom prst="rect">
            <a:avLst/>
          </a:prstGeom>
          <a:solidFill>
            <a:schemeClr val="tx1">
              <a:alpha val="50195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101354" tIns="50676" rIns="101354" bIns="50676" anchor="ctr"/>
          <a:lstStyle/>
          <a:p>
            <a:pPr algn="ctr" defTabSz="1014413">
              <a:defRPr/>
            </a:pPr>
            <a:r>
              <a:rPr lang="en-GB" sz="4000" b="0" kern="0" dirty="0">
                <a:solidFill>
                  <a:srgbClr val="FFFFFF"/>
                </a:solidFill>
                <a:latin typeface="Helvetica"/>
                <a:ea typeface="+mj-ea"/>
                <a:cs typeface="Helvetica"/>
              </a:rPr>
              <a:t>All choice: No responsibility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/>
          </p:cNvSpPr>
          <p:nvPr/>
        </p:nvSpPr>
        <p:spPr bwMode="auto">
          <a:xfrm>
            <a:off x="6669087" y="3185319"/>
            <a:ext cx="3481388" cy="3446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2400" b="0" dirty="0">
                <a:solidFill>
                  <a:srgbClr val="B3C33C"/>
                </a:solidFill>
                <a:latin typeface="Helvetica" charset="0"/>
              </a:rPr>
              <a:t>for</a:t>
            </a: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 bwMode="auto">
          <a:xfrm>
            <a:off x="-182564" y="2500313"/>
            <a:ext cx="9296401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101354" tIns="50676" rIns="101354" bIns="50676" anchor="ctr"/>
          <a:lstStyle/>
          <a:p>
            <a:pPr algn="r" defTabSz="1014413">
              <a:defRPr/>
            </a:pPr>
            <a:r>
              <a:rPr lang="en-US" sz="5400" b="0" kern="0" dirty="0">
                <a:latin typeface="Helvetica"/>
                <a:cs typeface="Helvetica"/>
              </a:rPr>
              <a:t>Health and safety can dictate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azma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50475" cy="761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89719"/>
            <a:ext cx="10150474" cy="800030"/>
          </a:xfrm>
          <a:solidFill>
            <a:srgbClr val="FFFFFF">
              <a:alpha val="50000"/>
            </a:srgbClr>
          </a:solidFill>
        </p:spPr>
        <p:txBody>
          <a:bodyPr/>
          <a:lstStyle/>
          <a:p>
            <a:pPr algn="ctr">
              <a:defRPr/>
            </a:pPr>
            <a:r>
              <a:rPr lang="en-GB" dirty="0">
                <a:solidFill>
                  <a:srgbClr val="FFFFFF"/>
                </a:solidFill>
                <a:latin typeface="Helvetica" charset="0"/>
                <a:ea typeface="MS PGothic" pitchFamily="34" charset="-128"/>
              </a:rPr>
              <a:t>Health and Safety can dictate life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-06-29 20.38.2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80"/>
          <a:stretch/>
        </p:blipFill>
        <p:spPr>
          <a:xfrm>
            <a:off x="1430739" y="25176"/>
            <a:ext cx="7288996" cy="75898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30739" y="0"/>
            <a:ext cx="3261222" cy="13745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98"/>
          </a:p>
        </p:txBody>
      </p:sp>
    </p:spTree>
    <p:extLst>
      <p:ext uri="{BB962C8B-B14F-4D97-AF65-F5344CB8AC3E}">
        <p14:creationId xmlns:p14="http://schemas.microsoft.com/office/powerpoint/2010/main" val="2358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healthy artery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b="88"/>
          <a:stretch>
            <a:fillRect/>
          </a:stretch>
        </p:blipFill>
        <p:spPr>
          <a:xfrm>
            <a:off x="653759" y="899319"/>
            <a:ext cx="3964278" cy="2880519"/>
          </a:xfrm>
        </p:spPr>
      </p:pic>
      <p:pic>
        <p:nvPicPr>
          <p:cNvPr id="6" name="Picture 5" descr="healthy eat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037" y="1102519"/>
            <a:ext cx="3810000" cy="4445000"/>
          </a:xfrm>
          <a:prstGeom prst="rect">
            <a:avLst/>
          </a:prstGeom>
        </p:spPr>
      </p:pic>
      <p:pic>
        <p:nvPicPr>
          <p:cNvPr id="7" name="Picture 6" descr="medication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037" y="4252119"/>
            <a:ext cx="30480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55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u="sng"/>
            </a:br>
            <a:endParaRPr lang="en-US"/>
          </a:p>
        </p:txBody>
      </p:sp>
      <p:sp>
        <p:nvSpPr>
          <p:cNvPr id="50180" name="AutoShape 4"/>
          <p:cNvSpPr>
            <a:spLocks noChangeArrowheads="1"/>
          </p:cNvSpPr>
          <p:nvPr/>
        </p:nvSpPr>
        <p:spPr bwMode="auto">
          <a:xfrm>
            <a:off x="0" y="2118835"/>
            <a:ext cx="10150475" cy="4877278"/>
          </a:xfrm>
          <a:prstGeom prst="triangle">
            <a:avLst>
              <a:gd name="adj" fmla="val 50000"/>
            </a:avLst>
          </a:prstGeom>
          <a:solidFill>
            <a:srgbClr val="B3C33C"/>
          </a:solidFill>
          <a:ln w="50800">
            <a:solidFill>
              <a:srgbClr val="002060"/>
            </a:solidFill>
            <a:miter lim="800000"/>
            <a:headEnd/>
            <a:tailEnd/>
          </a:ln>
        </p:spPr>
        <p:txBody>
          <a:bodyPr wrap="none" lIns="91427" tIns="45714" rIns="91427" bIns="45714" anchor="ctr"/>
          <a:lstStyle/>
          <a:p>
            <a:pPr eaLnBrk="0" hangingPunct="0"/>
            <a:endParaRPr lang="en-US"/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>
            <a:off x="1111973" y="6386357"/>
            <a:ext cx="8078086" cy="0"/>
          </a:xfrm>
          <a:prstGeom prst="line">
            <a:avLst/>
          </a:prstGeom>
          <a:noFill/>
          <a:ln w="50800" cap="rnd">
            <a:solidFill>
              <a:srgbClr val="002060"/>
            </a:solidFill>
            <a:prstDash val="sysDot"/>
            <a:round/>
            <a:headEnd/>
            <a:tailEnd/>
          </a:ln>
        </p:spPr>
        <p:txBody>
          <a:bodyPr wrap="none" lIns="91427" tIns="45714" rIns="91427" bIns="45714" anchor="ctr"/>
          <a:lstStyle/>
          <a:p>
            <a:endParaRPr lang="en-US"/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2026571" y="5395462"/>
            <a:ext cx="6019796" cy="0"/>
          </a:xfrm>
          <a:prstGeom prst="line">
            <a:avLst/>
          </a:prstGeom>
          <a:noFill/>
          <a:ln w="50800" cap="rnd">
            <a:solidFill>
              <a:srgbClr val="002060"/>
            </a:solidFill>
            <a:prstDash val="sysDot"/>
            <a:round/>
            <a:headEnd/>
            <a:tailEnd/>
          </a:ln>
        </p:spPr>
        <p:txBody>
          <a:bodyPr wrap="none" lIns="91427" tIns="45714" rIns="91427" bIns="45714" anchor="ctr"/>
          <a:lstStyle/>
          <a:p>
            <a:endParaRPr lang="en-US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3468080" y="3963582"/>
            <a:ext cx="3200219" cy="0"/>
          </a:xfrm>
          <a:prstGeom prst="line">
            <a:avLst/>
          </a:prstGeom>
          <a:noFill/>
          <a:ln w="50800" cap="rnd">
            <a:solidFill>
              <a:srgbClr val="002060"/>
            </a:solidFill>
            <a:prstDash val="sysDot"/>
            <a:round/>
            <a:headEnd/>
            <a:tailEnd/>
          </a:ln>
        </p:spPr>
        <p:txBody>
          <a:bodyPr wrap="none" lIns="91427" tIns="45714" rIns="91427" bIns="45714" anchor="ctr"/>
          <a:lstStyle/>
          <a:p>
            <a:endParaRPr lang="en-US"/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3779995" y="2905515"/>
            <a:ext cx="2743042" cy="1118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356" tIns="50676" rIns="101356" bIns="50676">
            <a:spAutoFit/>
          </a:bodyPr>
          <a:lstStyle/>
          <a:p>
            <a:pPr algn="ctr" eaLnBrk="0" hangingPunct="0"/>
            <a:r>
              <a:rPr lang="en-US" sz="2200" dirty="0">
                <a:solidFill>
                  <a:srgbClr val="000000"/>
                </a:solidFill>
                <a:latin typeface="Helvetica"/>
                <a:cs typeface="Helvetica"/>
              </a:rPr>
              <a:t> Have our </a:t>
            </a:r>
          </a:p>
          <a:p>
            <a:pPr algn="ctr" eaLnBrk="0" hangingPunct="0"/>
            <a:r>
              <a:rPr lang="en-US" sz="2200" dirty="0">
                <a:solidFill>
                  <a:srgbClr val="000000"/>
                </a:solidFill>
                <a:latin typeface="Helvetica"/>
                <a:cs typeface="Helvetica"/>
              </a:rPr>
              <a:t>own dreams and our own journeys</a:t>
            </a:r>
          </a:p>
        </p:txBody>
      </p:sp>
      <p:sp>
        <p:nvSpPr>
          <p:cNvPr id="50185" name="Text Box 9"/>
          <p:cNvSpPr txBox="1">
            <a:spLocks noChangeArrowheads="1"/>
          </p:cNvSpPr>
          <p:nvPr/>
        </p:nvSpPr>
        <p:spPr bwMode="auto">
          <a:xfrm>
            <a:off x="2484437" y="4023519"/>
            <a:ext cx="5328999" cy="1456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356" tIns="50676" rIns="101356" bIns="50676">
            <a:spAutoFit/>
          </a:bodyPr>
          <a:lstStyle/>
          <a:p>
            <a:pPr algn="ctr" eaLnBrk="0" hangingPunct="0"/>
            <a:r>
              <a:rPr lang="en-US" sz="2200" dirty="0">
                <a:solidFill>
                  <a:srgbClr val="080808"/>
                </a:solidFill>
                <a:latin typeface="Helvetica"/>
                <a:cs typeface="Helvetica"/>
              </a:rPr>
              <a:t>Have opportunities to meet </a:t>
            </a:r>
          </a:p>
          <a:p>
            <a:pPr algn="ctr" eaLnBrk="0" hangingPunct="0"/>
            <a:r>
              <a:rPr lang="en-US" sz="2200" dirty="0">
                <a:solidFill>
                  <a:srgbClr val="080808"/>
                </a:solidFill>
                <a:latin typeface="Helvetica"/>
                <a:cs typeface="Helvetica"/>
              </a:rPr>
              <a:t>New people; try new things; change</a:t>
            </a:r>
          </a:p>
          <a:p>
            <a:pPr algn="ctr" eaLnBrk="0" hangingPunct="0"/>
            <a:r>
              <a:rPr lang="en-US" sz="2200" dirty="0">
                <a:solidFill>
                  <a:srgbClr val="080808"/>
                </a:solidFill>
                <a:latin typeface="Helvetica"/>
                <a:cs typeface="Helvetica"/>
              </a:rPr>
              <a:t> jobs; change who we live with &amp; where we live</a:t>
            </a: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1493837" y="5530069"/>
            <a:ext cx="7162799" cy="7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356" tIns="50676" rIns="101356" bIns="50676">
            <a:spAutoFit/>
          </a:bodyPr>
          <a:lstStyle/>
          <a:p>
            <a:pPr algn="ctr" eaLnBrk="0" hangingPunct="0"/>
            <a:r>
              <a:rPr lang="en-US" sz="2200" dirty="0">
                <a:solidFill>
                  <a:srgbClr val="080808"/>
                </a:solidFill>
                <a:latin typeface="Helvetica"/>
                <a:cs typeface="Helvetica"/>
              </a:rPr>
              <a:t>Have what/who is important to us in everyday life; people to be with; things to do, places to be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2331446" y="6447445"/>
            <a:ext cx="6127292" cy="47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356" tIns="50676" rIns="101356" bIns="50676">
            <a:spAutoFit/>
          </a:bodyPr>
          <a:lstStyle/>
          <a:p>
            <a:pPr algn="ctr" eaLnBrk="0" hangingPunct="0"/>
            <a:r>
              <a:rPr lang="en-US" dirty="0">
                <a:solidFill>
                  <a:srgbClr val="080808"/>
                </a:solidFill>
                <a:latin typeface="Helvetica"/>
                <a:cs typeface="Helvetica"/>
              </a:rPr>
              <a:t>Stay healthy &amp; safe (on our own terms)</a:t>
            </a:r>
          </a:p>
        </p:txBody>
      </p:sp>
      <p:sp>
        <p:nvSpPr>
          <p:cNvPr id="50188" name="AutoShape 17"/>
          <p:cNvSpPr>
            <a:spLocks noChangeArrowheads="1"/>
          </p:cNvSpPr>
          <p:nvPr/>
        </p:nvSpPr>
        <p:spPr bwMode="auto">
          <a:xfrm rot="21586371" flipV="1">
            <a:off x="197379" y="289894"/>
            <a:ext cx="9676434" cy="1677847"/>
          </a:xfrm>
          <a:prstGeom prst="cloudCallout">
            <a:avLst>
              <a:gd name="adj1" fmla="val -54787"/>
              <a:gd name="adj2" fmla="val 357792"/>
            </a:avLst>
          </a:prstGeom>
          <a:noFill/>
          <a:ln w="28575" cmpd="sng">
            <a:solidFill>
              <a:srgbClr val="B3C33C"/>
            </a:solidFill>
            <a:round/>
            <a:headEnd/>
            <a:tailEnd/>
          </a:ln>
        </p:spPr>
        <p:txBody>
          <a:bodyPr rot="10800000" lIns="91427" tIns="45714" rIns="91427" bIns="45714"/>
          <a:lstStyle/>
          <a:p>
            <a:pPr algn="ctr" eaLnBrk="0" hangingPunct="0"/>
            <a:endParaRPr lang="en-US"/>
          </a:p>
        </p:txBody>
      </p:sp>
      <p:sp>
        <p:nvSpPr>
          <p:cNvPr id="50189" name="Text Box 13"/>
          <p:cNvSpPr txBox="1">
            <a:spLocks noChangeArrowheads="1"/>
          </p:cNvSpPr>
          <p:nvPr/>
        </p:nvSpPr>
        <p:spPr bwMode="auto">
          <a:xfrm>
            <a:off x="422945" y="590322"/>
            <a:ext cx="9449106" cy="953721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101356" tIns="50676" rIns="101356" bIns="50676">
            <a:spAutoFit/>
          </a:bodyPr>
          <a:lstStyle/>
          <a:p>
            <a:pPr algn="ctr" eaLnBrk="0" hangingPunct="0"/>
            <a:r>
              <a:rPr lang="en-US" sz="2700" b="0" dirty="0">
                <a:solidFill>
                  <a:schemeClr val="tx2"/>
                </a:solidFill>
                <a:latin typeface="Helvetica"/>
                <a:cs typeface="Helvetica"/>
              </a:rPr>
              <a:t> </a:t>
            </a:r>
            <a:r>
              <a:rPr lang="en-US" sz="2700" b="0" dirty="0">
                <a:latin typeface="Helvetica"/>
                <a:cs typeface="Helvetica"/>
              </a:rPr>
              <a:t>Each of us want lives where we are </a:t>
            </a:r>
          </a:p>
          <a:p>
            <a:pPr algn="ctr" eaLnBrk="0" hangingPunct="0"/>
            <a:r>
              <a:rPr lang="en-US" sz="2700" b="0" dirty="0">
                <a:latin typeface="Helvetica"/>
                <a:cs typeface="Helvetica"/>
              </a:rPr>
              <a:t>supported by &amp; contribute to our communities</a:t>
            </a:r>
          </a:p>
        </p:txBody>
      </p:sp>
      <p:sp>
        <p:nvSpPr>
          <p:cNvPr id="50190" name="Freeform 23"/>
          <p:cNvSpPr>
            <a:spLocks/>
          </p:cNvSpPr>
          <p:nvPr/>
        </p:nvSpPr>
        <p:spPr bwMode="auto">
          <a:xfrm rot="-143156">
            <a:off x="4312199" y="2572319"/>
            <a:ext cx="1601871" cy="461653"/>
          </a:xfrm>
          <a:custGeom>
            <a:avLst/>
            <a:gdLst>
              <a:gd name="T0" fmla="*/ 0 w 844"/>
              <a:gd name="T1" fmla="*/ 2147483647 h 159"/>
              <a:gd name="T2" fmla="*/ 2147483647 w 844"/>
              <a:gd name="T3" fmla="*/ 2147483647 h 159"/>
              <a:gd name="T4" fmla="*/ 2147483647 w 844"/>
              <a:gd name="T5" fmla="*/ 2147483647 h 159"/>
              <a:gd name="T6" fmla="*/ 2147483647 w 844"/>
              <a:gd name="T7" fmla="*/ 2147483647 h 159"/>
              <a:gd name="T8" fmla="*/ 2147483647 w 844"/>
              <a:gd name="T9" fmla="*/ 2147483647 h 159"/>
              <a:gd name="T10" fmla="*/ 2147483647 w 844"/>
              <a:gd name="T11" fmla="*/ 2147483647 h 159"/>
              <a:gd name="T12" fmla="*/ 2147483647 w 844"/>
              <a:gd name="T13" fmla="*/ 2147483647 h 159"/>
              <a:gd name="T14" fmla="*/ 2147483647 w 844"/>
              <a:gd name="T15" fmla="*/ 2147483647 h 159"/>
              <a:gd name="T16" fmla="*/ 2147483647 w 844"/>
              <a:gd name="T17" fmla="*/ 2147483647 h 159"/>
              <a:gd name="T18" fmla="*/ 2147483647 w 844"/>
              <a:gd name="T19" fmla="*/ 2147483647 h 159"/>
              <a:gd name="T20" fmla="*/ 2147483647 w 844"/>
              <a:gd name="T21" fmla="*/ 2147483647 h 159"/>
              <a:gd name="T22" fmla="*/ 2147483647 w 844"/>
              <a:gd name="T23" fmla="*/ 2147483647 h 159"/>
              <a:gd name="T24" fmla="*/ 2147483647 w 844"/>
              <a:gd name="T25" fmla="*/ 2147483647 h 159"/>
              <a:gd name="T26" fmla="*/ 2147483647 w 844"/>
              <a:gd name="T27" fmla="*/ 2147483647 h 159"/>
              <a:gd name="T28" fmla="*/ 2147483647 w 844"/>
              <a:gd name="T29" fmla="*/ 2147483647 h 159"/>
              <a:gd name="T30" fmla="*/ 2147483647 w 844"/>
              <a:gd name="T31" fmla="*/ 2147483647 h 159"/>
              <a:gd name="T32" fmla="*/ 2147483647 w 844"/>
              <a:gd name="T33" fmla="*/ 2147483647 h 159"/>
              <a:gd name="T34" fmla="*/ 2147483647 w 844"/>
              <a:gd name="T35" fmla="*/ 2147483647 h 159"/>
              <a:gd name="T36" fmla="*/ 2147483647 w 844"/>
              <a:gd name="T37" fmla="*/ 2147483647 h 159"/>
              <a:gd name="T38" fmla="*/ 2147483647 w 844"/>
              <a:gd name="T39" fmla="*/ 2147483647 h 159"/>
              <a:gd name="T40" fmla="*/ 2147483647 w 844"/>
              <a:gd name="T41" fmla="*/ 2147483647 h 159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844"/>
              <a:gd name="T64" fmla="*/ 0 h 159"/>
              <a:gd name="T65" fmla="*/ 844 w 844"/>
              <a:gd name="T66" fmla="*/ 159 h 159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844" h="159">
                <a:moveTo>
                  <a:pt x="0" y="105"/>
                </a:moveTo>
                <a:cubicBezTo>
                  <a:pt x="42" y="77"/>
                  <a:pt x="91" y="70"/>
                  <a:pt x="133" y="43"/>
                </a:cubicBezTo>
                <a:cubicBezTo>
                  <a:pt x="139" y="34"/>
                  <a:pt x="140" y="16"/>
                  <a:pt x="151" y="16"/>
                </a:cubicBezTo>
                <a:cubicBezTo>
                  <a:pt x="161" y="16"/>
                  <a:pt x="175" y="63"/>
                  <a:pt x="177" y="69"/>
                </a:cubicBezTo>
                <a:cubicBezTo>
                  <a:pt x="174" y="79"/>
                  <a:pt x="154" y="123"/>
                  <a:pt x="177" y="131"/>
                </a:cubicBezTo>
                <a:cubicBezTo>
                  <a:pt x="187" y="134"/>
                  <a:pt x="188" y="113"/>
                  <a:pt x="195" y="105"/>
                </a:cubicBezTo>
                <a:cubicBezTo>
                  <a:pt x="219" y="76"/>
                  <a:pt x="245" y="71"/>
                  <a:pt x="275" y="51"/>
                </a:cubicBezTo>
                <a:cubicBezTo>
                  <a:pt x="278" y="47"/>
                  <a:pt x="306" y="0"/>
                  <a:pt x="319" y="7"/>
                </a:cubicBezTo>
                <a:cubicBezTo>
                  <a:pt x="327" y="11"/>
                  <a:pt x="313" y="25"/>
                  <a:pt x="310" y="34"/>
                </a:cubicBezTo>
                <a:cubicBezTo>
                  <a:pt x="314" y="45"/>
                  <a:pt x="324" y="82"/>
                  <a:pt x="337" y="87"/>
                </a:cubicBezTo>
                <a:cubicBezTo>
                  <a:pt x="345" y="90"/>
                  <a:pt x="355" y="82"/>
                  <a:pt x="363" y="78"/>
                </a:cubicBezTo>
                <a:cubicBezTo>
                  <a:pt x="382" y="68"/>
                  <a:pt x="417" y="43"/>
                  <a:pt x="417" y="43"/>
                </a:cubicBezTo>
                <a:cubicBezTo>
                  <a:pt x="462" y="72"/>
                  <a:pt x="449" y="92"/>
                  <a:pt x="505" y="78"/>
                </a:cubicBezTo>
                <a:cubicBezTo>
                  <a:pt x="508" y="69"/>
                  <a:pt x="505" y="53"/>
                  <a:pt x="514" y="51"/>
                </a:cubicBezTo>
                <a:cubicBezTo>
                  <a:pt x="525" y="48"/>
                  <a:pt x="564" y="93"/>
                  <a:pt x="567" y="96"/>
                </a:cubicBezTo>
                <a:cubicBezTo>
                  <a:pt x="572" y="109"/>
                  <a:pt x="584" y="159"/>
                  <a:pt x="603" y="131"/>
                </a:cubicBezTo>
                <a:cubicBezTo>
                  <a:pt x="620" y="106"/>
                  <a:pt x="611" y="72"/>
                  <a:pt x="620" y="43"/>
                </a:cubicBezTo>
                <a:cubicBezTo>
                  <a:pt x="629" y="46"/>
                  <a:pt x="639" y="46"/>
                  <a:pt x="647" y="51"/>
                </a:cubicBezTo>
                <a:cubicBezTo>
                  <a:pt x="666" y="61"/>
                  <a:pt x="680" y="80"/>
                  <a:pt x="700" y="87"/>
                </a:cubicBezTo>
                <a:cubicBezTo>
                  <a:pt x="738" y="100"/>
                  <a:pt x="769" y="118"/>
                  <a:pt x="807" y="131"/>
                </a:cubicBezTo>
                <a:cubicBezTo>
                  <a:pt x="838" y="152"/>
                  <a:pt x="844" y="149"/>
                  <a:pt x="815" y="149"/>
                </a:cubicBezTo>
              </a:path>
            </a:pathLst>
          </a:custGeom>
          <a:noFill/>
          <a:ln w="25400">
            <a:solidFill>
              <a:srgbClr val="002060"/>
            </a:solidFill>
            <a:round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C7FC7E-C73C-9C43-8F9C-AED9D3E8F551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4797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extBox 1"/>
          <p:cNvSpPr txBox="1">
            <a:spLocks noChangeArrowheads="1"/>
          </p:cNvSpPr>
          <p:nvPr/>
        </p:nvSpPr>
        <p:spPr bwMode="auto">
          <a:xfrm>
            <a:off x="3322638" y="2957513"/>
            <a:ext cx="5941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4800" b="0" dirty="0">
                <a:latin typeface="Helvetica" charset="0"/>
                <a:cs typeface="Helvetica" charset="0"/>
              </a:rPr>
              <a:t>The Mom song video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63C39B-37DD-1140-AC69-BFF30A1DFC06}"/>
              </a:ext>
            </a:extLst>
          </p:cNvPr>
          <p:cNvSpPr txBox="1"/>
          <p:nvPr/>
        </p:nvSpPr>
        <p:spPr>
          <a:xfrm>
            <a:off x="1" y="-15081"/>
            <a:ext cx="10144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B3C33C"/>
                </a:solidFill>
                <a:latin typeface="Helvetica" pitchFamily="2" charset="0"/>
              </a:rPr>
              <a:t>The Mom song</a:t>
            </a:r>
          </a:p>
        </p:txBody>
      </p:sp>
    </p:spTree>
    <p:extLst>
      <p:ext uri="{BB962C8B-B14F-4D97-AF65-F5344CB8AC3E}">
        <p14:creationId xmlns:p14="http://schemas.microsoft.com/office/powerpoint/2010/main" val="217179248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1"/>
          <p:cNvSpPr>
            <a:spLocks noGrp="1" noChangeArrowheads="1"/>
          </p:cNvSpPr>
          <p:nvPr>
            <p:ph type="title"/>
          </p:nvPr>
        </p:nvSpPr>
        <p:spPr>
          <a:xfrm>
            <a:off x="19050" y="4717256"/>
            <a:ext cx="10101263" cy="29638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6000" b="1" dirty="0">
                <a:solidFill>
                  <a:srgbClr val="B3C33C"/>
                </a:solidFill>
              </a:rPr>
              <a:t>balance</a:t>
            </a:r>
          </a:p>
        </p:txBody>
      </p:sp>
      <p:sp>
        <p:nvSpPr>
          <p:cNvPr id="15363" name="Rectangle 2"/>
          <p:cNvSpPr>
            <a:spLocks/>
          </p:cNvSpPr>
          <p:nvPr/>
        </p:nvSpPr>
        <p:spPr bwMode="auto">
          <a:xfrm>
            <a:off x="6584950" y="2674938"/>
            <a:ext cx="3481388" cy="3446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2400" b="0">
                <a:latin typeface="Helvetica" charset="0"/>
              </a:rPr>
              <a:t>for</a:t>
            </a:r>
          </a:p>
        </p:txBody>
      </p:sp>
      <p:sp>
        <p:nvSpPr>
          <p:cNvPr id="15364" name="Rectangle 3"/>
          <p:cNvSpPr>
            <a:spLocks/>
          </p:cNvSpPr>
          <p:nvPr/>
        </p:nvSpPr>
        <p:spPr bwMode="auto">
          <a:xfrm>
            <a:off x="312738" y="2674938"/>
            <a:ext cx="2395537" cy="34464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r>
              <a:rPr lang="en-US" sz="22400" b="0" dirty="0">
                <a:latin typeface="Helvetica" charset="0"/>
              </a:rPr>
              <a:t>to</a:t>
            </a:r>
          </a:p>
        </p:txBody>
      </p:sp>
      <p:sp>
        <p:nvSpPr>
          <p:cNvPr id="15365" name="Line 4"/>
          <p:cNvSpPr>
            <a:spLocks noChangeShapeType="1"/>
          </p:cNvSpPr>
          <p:nvPr/>
        </p:nvSpPr>
        <p:spPr bwMode="auto">
          <a:xfrm rot="10800000" flipH="1">
            <a:off x="381000" y="5567363"/>
            <a:ext cx="9372600" cy="38100"/>
          </a:xfrm>
          <a:prstGeom prst="line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/>
          <p:cNvPicPr>
            <a:picLocks noChangeAspect="1"/>
          </p:cNvPicPr>
          <p:nvPr/>
        </p:nvPicPr>
        <p:blipFill>
          <a:blip r:embed="rId3" cstate="print"/>
          <a:srcRect b="2834"/>
          <a:stretch>
            <a:fillRect/>
          </a:stretch>
        </p:blipFill>
        <p:spPr bwMode="auto">
          <a:xfrm>
            <a:off x="-2239963" y="-167481"/>
            <a:ext cx="13286186" cy="775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98438" y="595313"/>
            <a:ext cx="33670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 b="0">
                <a:latin typeface="Helvetica" charset="0"/>
                <a:cs typeface="Helvetica" charset="0"/>
              </a:rPr>
              <a:t>Balance means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Line 4"/>
          <p:cNvSpPr>
            <a:spLocks noChangeShapeType="1"/>
          </p:cNvSpPr>
          <p:nvPr/>
        </p:nvSpPr>
        <p:spPr bwMode="auto">
          <a:xfrm rot="10800000" flipH="1" flipV="1">
            <a:off x="863496" y="4423316"/>
            <a:ext cx="8300128" cy="1686631"/>
          </a:xfrm>
          <a:prstGeom prst="line">
            <a:avLst/>
          </a:prstGeom>
          <a:noFill/>
          <a:ln w="571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" name="Picture 1" descr="chip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56"/>
          <a:stretch/>
        </p:blipFill>
        <p:spPr bwMode="auto">
          <a:xfrm>
            <a:off x="438797" y="1347509"/>
            <a:ext cx="3212268" cy="283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healthy eating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4" t="6093" r="10662" b="7844"/>
          <a:stretch/>
        </p:blipFill>
        <p:spPr>
          <a:xfrm>
            <a:off x="7589688" y="1273553"/>
            <a:ext cx="1533145" cy="1985306"/>
          </a:xfrm>
          <a:prstGeom prst="rect">
            <a:avLst/>
          </a:prstGeom>
        </p:spPr>
      </p:pic>
      <p:pic>
        <p:nvPicPr>
          <p:cNvPr id="4" name="Picture 3" descr="healthy artery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65"/>
          <a:stretch/>
        </p:blipFill>
        <p:spPr>
          <a:xfrm>
            <a:off x="7179970" y="3315192"/>
            <a:ext cx="2352583" cy="221624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0" y="214313"/>
            <a:ext cx="10150475" cy="671512"/>
          </a:xfrm>
          <a:prstGeom prst="rect">
            <a:avLst/>
          </a:prstGeom>
        </p:spPr>
        <p:txBody>
          <a:bodyPr/>
          <a:lstStyle>
            <a:lvl1pPr algn="ctr" defTabSz="1014413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elvetica"/>
                <a:ea typeface="ＭＳ Ｐゴシック" charset="-128"/>
                <a:cs typeface="Helvetica"/>
              </a:defRPr>
            </a:lvl1pPr>
            <a:lvl2pPr algn="ctr" defTabSz="1014413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-128"/>
                <a:cs typeface="Helvetica" pitchFamily="1" charset="0"/>
              </a:defRPr>
            </a:lvl2pPr>
            <a:lvl3pPr algn="ctr" defTabSz="1014413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-128"/>
                <a:cs typeface="Helvetica" pitchFamily="1" charset="0"/>
              </a:defRPr>
            </a:lvl3pPr>
            <a:lvl4pPr algn="ctr" defTabSz="1014413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-128"/>
                <a:cs typeface="Helvetica" pitchFamily="1" charset="0"/>
              </a:defRPr>
            </a:lvl4pPr>
            <a:lvl5pPr algn="ctr" defTabSz="1014413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  <a:ea typeface="ＭＳ Ｐゴシック" charset="-128"/>
                <a:cs typeface="Helvetica" pitchFamily="1" charset="0"/>
              </a:defRPr>
            </a:lvl5pPr>
            <a:lvl6pPr marL="457200" algn="ctr" defTabSz="1014413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6pPr>
            <a:lvl7pPr marL="914400" algn="ctr" defTabSz="1014413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7pPr>
            <a:lvl8pPr marL="1371600" algn="ctr" defTabSz="1014413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8pPr>
            <a:lvl9pPr marL="1828800" algn="ctr" defTabSz="1014413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9pPr>
          </a:lstStyle>
          <a:p>
            <a:r>
              <a:rPr lang="en-US" b="0" dirty="0"/>
              <a:t>Julie’s balance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F5C5CF-984C-4245-B657-ABCC9E63A43B}"/>
              </a:ext>
            </a:extLst>
          </p:cNvPr>
          <p:cNvSpPr txBox="1"/>
          <p:nvPr/>
        </p:nvSpPr>
        <p:spPr>
          <a:xfrm>
            <a:off x="3903281" y="5707122"/>
            <a:ext cx="23439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0" dirty="0">
                <a:solidFill>
                  <a:srgbClr val="B3C33C"/>
                </a:solidFill>
                <a:latin typeface="Helvetica" pitchFamily="2" charset="0"/>
              </a:rPr>
              <a:t>balance</a:t>
            </a:r>
          </a:p>
        </p:txBody>
      </p:sp>
    </p:spTree>
    <p:extLst>
      <p:ext uri="{BB962C8B-B14F-4D97-AF65-F5344CB8AC3E}">
        <p14:creationId xmlns:p14="http://schemas.microsoft.com/office/powerpoint/2010/main" val="12332642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2CADE-1334-0742-A5A7-B897A4A78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4519"/>
            <a:ext cx="10150475" cy="67151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B3C33C"/>
                </a:solidFill>
                <a:latin typeface="Helvetica"/>
                <a:cs typeface="Helvetica"/>
              </a:rPr>
              <a:t>Choice and Balance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775A7-3BFD-1F44-97EF-E9D7B603F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838" y="2043113"/>
            <a:ext cx="9072562" cy="2066925"/>
          </a:xfrm>
        </p:spPr>
        <p:txBody>
          <a:bodyPr>
            <a:normAutofit/>
          </a:bodyPr>
          <a:lstStyle/>
          <a:p>
            <a:pPr marL="0" indent="0">
              <a:spcAft>
                <a:spcPts val="0"/>
              </a:spcAft>
              <a:buFontTx/>
              <a:buNone/>
              <a:defRPr/>
            </a:pPr>
            <a:r>
              <a:rPr lang="en-US" sz="3200" dirty="0"/>
              <a:t>As we think about choice, we can see</a:t>
            </a:r>
          </a:p>
          <a:p>
            <a:pPr marL="506413" lvl="1" indent="0">
              <a:buFontTx/>
              <a:buNone/>
              <a:defRPr/>
            </a:pPr>
            <a:r>
              <a:rPr lang="en-US" sz="3200" dirty="0"/>
              <a:t>- All choice can be irresponsible (happy and dead) </a:t>
            </a:r>
          </a:p>
          <a:p>
            <a:pPr marL="506413" lvl="1" indent="0">
              <a:buFontTx/>
              <a:buNone/>
              <a:defRPr/>
            </a:pPr>
            <a:r>
              <a:rPr lang="en-US" sz="3200" dirty="0"/>
              <a:t>- And dictating lifestyle is unacceptable  (alive and miserable)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FC9D94F-DC79-804D-96CC-DCCF3A075F75}"/>
              </a:ext>
            </a:extLst>
          </p:cNvPr>
          <p:cNvSpPr txBox="1">
            <a:spLocks/>
          </p:cNvSpPr>
          <p:nvPr/>
        </p:nvSpPr>
        <p:spPr bwMode="auto">
          <a:xfrm>
            <a:off x="350838" y="4427538"/>
            <a:ext cx="9072562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199" tIns="50099" rIns="100199" bIns="50099"/>
          <a:lstStyle>
            <a:lvl1pPr marL="362158" indent="-362158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3399"/>
              </a:buClr>
              <a:buChar char="•"/>
              <a:defRPr sz="3100">
                <a:solidFill>
                  <a:srgbClr val="003399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84673" indent="-301797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3399"/>
              </a:buClr>
              <a:buSzPct val="40000"/>
              <a:buFont typeface="Wingdings" pitchFamily="2" charset="2"/>
              <a:buChar char="Ø"/>
              <a:defRPr sz="2600">
                <a:solidFill>
                  <a:srgbClr val="003399"/>
                </a:solidFill>
                <a:latin typeface="+mn-lt"/>
                <a:ea typeface="MS PGothic" pitchFamily="34" charset="-128"/>
              </a:defRPr>
            </a:lvl2pPr>
            <a:lvl3pPr marL="1207188" indent="-24144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3399"/>
              </a:buClr>
              <a:buSzPct val="75000"/>
              <a:buChar char="•"/>
              <a:defRPr sz="2300">
                <a:solidFill>
                  <a:srgbClr val="003399"/>
                </a:solidFill>
                <a:latin typeface="+mn-lt"/>
                <a:ea typeface="MS PGothic" pitchFamily="34" charset="-128"/>
              </a:defRPr>
            </a:lvl3pPr>
            <a:lvl4pPr marL="1690064" indent="-24144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3399"/>
              </a:buClr>
              <a:buSzPct val="75000"/>
              <a:buChar char="•"/>
              <a:defRPr sz="2000">
                <a:solidFill>
                  <a:srgbClr val="003399"/>
                </a:solidFill>
                <a:latin typeface="+mn-lt"/>
                <a:ea typeface="MS PGothic" pitchFamily="34" charset="-128"/>
              </a:defRPr>
            </a:lvl4pPr>
            <a:lvl5pPr marL="2172940" indent="-24144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3399"/>
              </a:buClr>
              <a:buSzPct val="75000"/>
              <a:buChar char="•"/>
              <a:defRPr sz="2000">
                <a:solidFill>
                  <a:srgbClr val="003399"/>
                </a:solidFill>
                <a:latin typeface="+mn-lt"/>
                <a:ea typeface="MS PGothic" pitchFamily="34" charset="-128"/>
              </a:defRPr>
            </a:lvl5pPr>
            <a:lvl6pPr marL="2655817" indent="-241440" algn="l" rtl="0" fontAlgn="base">
              <a:spcBef>
                <a:spcPct val="0"/>
              </a:spcBef>
              <a:spcAft>
                <a:spcPct val="0"/>
              </a:spcAft>
              <a:buClr>
                <a:srgbClr val="003399"/>
              </a:buClr>
              <a:buSzPct val="75000"/>
              <a:buChar char="•"/>
              <a:defRPr sz="2000">
                <a:solidFill>
                  <a:srgbClr val="003399"/>
                </a:solidFill>
                <a:latin typeface="+mn-lt"/>
              </a:defRPr>
            </a:lvl6pPr>
            <a:lvl7pPr marL="3138693" indent="-241440" algn="l" rtl="0" fontAlgn="base">
              <a:spcBef>
                <a:spcPct val="0"/>
              </a:spcBef>
              <a:spcAft>
                <a:spcPct val="0"/>
              </a:spcAft>
              <a:buClr>
                <a:srgbClr val="003399"/>
              </a:buClr>
              <a:buSzPct val="75000"/>
              <a:buChar char="•"/>
              <a:defRPr sz="2000">
                <a:solidFill>
                  <a:srgbClr val="003399"/>
                </a:solidFill>
                <a:latin typeface="+mn-lt"/>
              </a:defRPr>
            </a:lvl7pPr>
            <a:lvl8pPr marL="3621566" indent="-241440" algn="l" rtl="0" fontAlgn="base">
              <a:spcBef>
                <a:spcPct val="0"/>
              </a:spcBef>
              <a:spcAft>
                <a:spcPct val="0"/>
              </a:spcAft>
              <a:buClr>
                <a:srgbClr val="003399"/>
              </a:buClr>
              <a:buSzPct val="75000"/>
              <a:buChar char="•"/>
              <a:defRPr sz="2000">
                <a:solidFill>
                  <a:srgbClr val="003399"/>
                </a:solidFill>
                <a:latin typeface="+mn-lt"/>
              </a:defRPr>
            </a:lvl8pPr>
            <a:lvl9pPr marL="4104442" indent="-241440" algn="l" rtl="0" fontAlgn="base">
              <a:spcBef>
                <a:spcPct val="0"/>
              </a:spcBef>
              <a:spcAft>
                <a:spcPct val="0"/>
              </a:spcAft>
              <a:buClr>
                <a:srgbClr val="003399"/>
              </a:buClr>
              <a:buSzPct val="75000"/>
              <a:buChar char="•"/>
              <a:defRPr sz="2000">
                <a:solidFill>
                  <a:srgbClr val="003399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FontTx/>
              <a:buNone/>
              <a:defRPr/>
            </a:pPr>
            <a:r>
              <a:rPr lang="en-US" sz="3200" b="0" kern="0" dirty="0">
                <a:solidFill>
                  <a:schemeClr val="tx1"/>
                </a:solidFill>
              </a:rPr>
              <a:t>Good support means finding the balance</a:t>
            </a:r>
          </a:p>
          <a:p>
            <a:pPr marL="482876" lvl="1" indent="0">
              <a:buFont typeface="Wingdings" pitchFamily="2" charset="2"/>
              <a:buNone/>
              <a:defRPr/>
            </a:pPr>
            <a:r>
              <a:rPr lang="en-US" sz="3200" b="0" kern="0" dirty="0">
                <a:solidFill>
                  <a:schemeClr val="tx1"/>
                </a:solidFill>
              </a:rPr>
              <a:t>- Finding the balance can create conflict</a:t>
            </a:r>
          </a:p>
          <a:p>
            <a:pPr marL="482876" lvl="1" indent="0">
              <a:buFont typeface="Wingdings" pitchFamily="2" charset="2"/>
              <a:buNone/>
              <a:defRPr/>
            </a:pPr>
            <a:r>
              <a:rPr lang="en-US" sz="3200" b="0" kern="0" dirty="0">
                <a:solidFill>
                  <a:schemeClr val="tx1"/>
                </a:solidFill>
              </a:rPr>
              <a:t>- We all have a right to make choices, even bad choices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5911A3-3F75-6045-883A-6DBFC1F75F92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9061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1873F0-690F-9D42-A574-995362CC3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329" y="442119"/>
            <a:ext cx="8601816" cy="88863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B3C33C"/>
                </a:solidFill>
                <a:latin typeface="Helvetica" pitchFamily="2" charset="0"/>
              </a:rPr>
              <a:t>Breakout rooms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5259FF6-83D8-BA4B-94CD-E77CAA80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426" y="1661319"/>
            <a:ext cx="9667622" cy="518160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800" b="1" dirty="0">
                <a:solidFill>
                  <a:srgbClr val="2D568D"/>
                </a:solidFill>
              </a:rPr>
              <a:t>Facilitator</a:t>
            </a:r>
            <a:r>
              <a:rPr lang="en-US" sz="2800" b="1" dirty="0">
                <a:solidFill>
                  <a:schemeClr val="accent4"/>
                </a:solidFill>
              </a:rPr>
              <a:t> </a:t>
            </a:r>
          </a:p>
          <a:p>
            <a:pPr marL="505983" indent="-505983" algn="l">
              <a:buFont typeface="Arial" panose="020B0604020202020204" pitchFamily="34" charset="0"/>
              <a:buChar char="•"/>
            </a:pPr>
            <a:r>
              <a:rPr lang="en-US" sz="2800" dirty="0"/>
              <a:t>Keep things moving</a:t>
            </a:r>
          </a:p>
          <a:p>
            <a:pPr marL="505983" indent="-505983" algn="l">
              <a:buFont typeface="Arial" panose="020B0604020202020204" pitchFamily="34" charset="0"/>
              <a:buChar char="•"/>
            </a:pPr>
            <a:r>
              <a:rPr lang="en-US" sz="2800" dirty="0"/>
              <a:t>Remind of 1 person at a time</a:t>
            </a:r>
          </a:p>
          <a:p>
            <a:pPr marL="505983" indent="-505983" algn="l">
              <a:buFont typeface="Arial" panose="020B0604020202020204" pitchFamily="34" charset="0"/>
              <a:buChar char="•"/>
            </a:pPr>
            <a:r>
              <a:rPr lang="en-US" sz="2800" dirty="0"/>
              <a:t>Encourage everyone to participate</a:t>
            </a:r>
            <a:endParaRPr lang="en-US" sz="2800" b="1" dirty="0">
              <a:solidFill>
                <a:schemeClr val="accent6"/>
              </a:solidFill>
            </a:endParaRPr>
          </a:p>
          <a:p>
            <a:pPr algn="l"/>
            <a:r>
              <a:rPr lang="en-US" sz="2800" b="1" dirty="0">
                <a:solidFill>
                  <a:srgbClr val="A24694"/>
                </a:solidFill>
              </a:rPr>
              <a:t>Timekeeper</a:t>
            </a:r>
          </a:p>
          <a:p>
            <a:pPr marL="505983" indent="-50598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Keep eye on the clock and give people reminders of how much time is left. </a:t>
            </a:r>
          </a:p>
          <a:p>
            <a:pPr marL="505983" indent="-50598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When using timed rounds, let people know when their time is about to end</a:t>
            </a:r>
          </a:p>
          <a:p>
            <a:pPr algn="l"/>
            <a:r>
              <a:rPr lang="en-US" sz="2800" b="1" dirty="0">
                <a:solidFill>
                  <a:srgbClr val="40A7B9"/>
                </a:solidFill>
              </a:rPr>
              <a:t>Recorder/Reporter </a:t>
            </a:r>
          </a:p>
          <a:p>
            <a:pPr marL="505983" indent="-505983" algn="l">
              <a:buFont typeface="Arial" panose="020B0604020202020204" pitchFamily="34" charset="0"/>
              <a:buChar char="•"/>
            </a:pPr>
            <a:r>
              <a:rPr lang="en-US" sz="2800" dirty="0"/>
              <a:t>Keep notes for the group – point form is fine</a:t>
            </a:r>
          </a:p>
          <a:p>
            <a:pPr marL="505983" indent="-505983" algn="l">
              <a:buFont typeface="Arial" panose="020B0604020202020204" pitchFamily="34" charset="0"/>
              <a:buChar char="•"/>
            </a:pPr>
            <a:r>
              <a:rPr lang="en-US" sz="2800" dirty="0"/>
              <a:t>Report back to larger group – either verbally or in Chat based on request</a:t>
            </a:r>
          </a:p>
          <a:p>
            <a:pPr marL="505983" indent="-505983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163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chocol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" y="2118518"/>
            <a:ext cx="5120777" cy="547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86255"/>
            <a:ext cx="10150475" cy="841024"/>
          </a:xfrm>
          <a:prstGeom prst="rect">
            <a:avLst/>
          </a:prstGeom>
        </p:spPr>
        <p:txBody>
          <a:bodyPr wrap="square" lIns="101370" tIns="50685" rIns="101370" bIns="50685">
            <a:spAutoFit/>
          </a:bodyPr>
          <a:lstStyle/>
          <a:p>
            <a:pPr algn="ctr"/>
            <a:r>
              <a:rPr lang="en-GB" sz="4800" b="0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GB" sz="4750" b="0" dirty="0">
                <a:latin typeface="Helvetica"/>
                <a:cs typeface="Helvetica"/>
              </a:rPr>
              <a:t>What are you struggling to balance?</a:t>
            </a:r>
            <a:endParaRPr lang="en-US" sz="4750" b="0" dirty="0">
              <a:latin typeface="Helvetica"/>
              <a:cs typeface="Helvetica"/>
            </a:endParaRPr>
          </a:p>
        </p:txBody>
      </p:sp>
      <p:pic>
        <p:nvPicPr>
          <p:cNvPr id="4" name="Picture 3" descr="smoking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7"/>
          <a:stretch/>
        </p:blipFill>
        <p:spPr>
          <a:xfrm>
            <a:off x="4961946" y="2118517"/>
            <a:ext cx="5159138" cy="547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06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983C1-0DDD-CD49-9709-3BA593446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7" y="518319"/>
            <a:ext cx="10150476" cy="6715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B3C33C"/>
                </a:solidFill>
                <a:latin typeface="Helvetica"/>
                <a:cs typeface="Helvetica"/>
              </a:rPr>
              <a:t>Control of the “W’s”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8927A-A15B-8B48-A891-842B9BDD2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37" y="2020443"/>
            <a:ext cx="9601200" cy="481568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3600" dirty="0">
                <a:latin typeface="Helvetica"/>
                <a:cs typeface="Helvetica"/>
              </a:rPr>
              <a:t>The Person has positive control over the “w’s”</a:t>
            </a:r>
          </a:p>
          <a:p>
            <a:pPr marL="0" indent="0">
              <a:buNone/>
              <a:defRPr/>
            </a:pPr>
            <a:endParaRPr lang="en-US" sz="3600" dirty="0">
              <a:latin typeface="Helvetica"/>
              <a:cs typeface="Helvetica"/>
            </a:endParaRPr>
          </a:p>
          <a:p>
            <a:pPr lvl="1">
              <a:buClr>
                <a:srgbClr val="B3C33C"/>
              </a:buClr>
              <a:defRPr/>
            </a:pPr>
            <a:r>
              <a:rPr lang="en-US" sz="3600" dirty="0">
                <a:latin typeface="Helvetica"/>
                <a:cs typeface="Helvetica"/>
              </a:rPr>
              <a:t>What, Where, When, Why and With whom</a:t>
            </a:r>
          </a:p>
          <a:p>
            <a:pPr lvl="1">
              <a:defRPr/>
            </a:pPr>
            <a:endParaRPr lang="en-US" sz="3600" dirty="0">
              <a:latin typeface="Helvetica"/>
              <a:cs typeface="Helvetica"/>
            </a:endParaRPr>
          </a:p>
          <a:p>
            <a:pPr lvl="1">
              <a:defRPr/>
            </a:pPr>
            <a:endParaRPr lang="en-US" sz="3600" dirty="0">
              <a:latin typeface="Helvetica"/>
              <a:cs typeface="Helvetica"/>
            </a:endParaRPr>
          </a:p>
          <a:p>
            <a:pPr marL="0" indent="0">
              <a:buNone/>
              <a:defRPr/>
            </a:pPr>
            <a:r>
              <a:rPr lang="en-US" sz="3600" dirty="0">
                <a:latin typeface="Helvetica"/>
                <a:cs typeface="Helvetica"/>
              </a:rPr>
              <a:t>The Person decides the “how”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72F6C3-CB52-B243-92A5-89311DB2626F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63443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BDA4B5-88CD-7546-A6BA-1592D7B42EC8}"/>
              </a:ext>
            </a:extLst>
          </p:cNvPr>
          <p:cNvSpPr/>
          <p:nvPr/>
        </p:nvSpPr>
        <p:spPr>
          <a:xfrm>
            <a:off x="1438275" y="474663"/>
            <a:ext cx="7621588" cy="1422400"/>
          </a:xfrm>
          <a:prstGeom prst="rect">
            <a:avLst/>
          </a:prstGeom>
        </p:spPr>
        <p:txBody>
          <a:bodyPr lIns="99472" tIns="49737" rIns="99472" bIns="49737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B3C33C"/>
                </a:solidFill>
                <a:latin typeface="Helvetica" pitchFamily="2" charset="0"/>
              </a:rPr>
              <a:t>Choice</a:t>
            </a:r>
          </a:p>
          <a:p>
            <a:pPr algn="ctr">
              <a:defRPr/>
            </a:pPr>
            <a:r>
              <a:rPr lang="en-US" sz="4000" dirty="0">
                <a:solidFill>
                  <a:srgbClr val="B3C33C"/>
                </a:solidFill>
                <a:latin typeface="Helvetica" pitchFamily="2" charset="0"/>
              </a:rPr>
              <a:t>A Key to Positive Control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6133C5-1CFE-C045-B847-AEB83B84B3E2}"/>
              </a:ext>
            </a:extLst>
          </p:cNvPr>
          <p:cNvSpPr/>
          <p:nvPr/>
        </p:nvSpPr>
        <p:spPr>
          <a:xfrm>
            <a:off x="996950" y="2135188"/>
            <a:ext cx="8504238" cy="4446587"/>
          </a:xfrm>
          <a:prstGeom prst="rect">
            <a:avLst/>
          </a:prstGeom>
        </p:spPr>
        <p:txBody>
          <a:bodyPr lIns="99472" tIns="49737" rIns="99472" bIns="49737">
            <a:spAutoFit/>
          </a:bodyPr>
          <a:lstStyle/>
          <a:p>
            <a:pPr marL="622578" indent="-622578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320" b="0" dirty="0">
                <a:latin typeface="Helvetica" pitchFamily="2" charset="0"/>
              </a:rPr>
              <a:t>Choice is not picking between two options (this or that)</a:t>
            </a:r>
          </a:p>
          <a:p>
            <a:pPr>
              <a:spcBef>
                <a:spcPct val="20000"/>
              </a:spcBef>
              <a:defRPr/>
            </a:pPr>
            <a:endParaRPr lang="en-US" sz="2490" b="0" dirty="0">
              <a:latin typeface="Helvetica" pitchFamily="2" charset="0"/>
            </a:endParaRPr>
          </a:p>
          <a:p>
            <a:pPr marL="622578" indent="-622578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320" b="0" dirty="0">
                <a:latin typeface="Helvetica" pitchFamily="2" charset="0"/>
              </a:rPr>
              <a:t>Choice has limitations and impact (understanding them)</a:t>
            </a:r>
          </a:p>
          <a:p>
            <a:pPr>
              <a:spcBef>
                <a:spcPct val="20000"/>
              </a:spcBef>
              <a:defRPr/>
            </a:pPr>
            <a:endParaRPr lang="en-US" sz="2490" b="0" dirty="0">
              <a:latin typeface="Helvetica" pitchFamily="2" charset="0"/>
            </a:endParaRPr>
          </a:p>
          <a:p>
            <a:pPr marL="622578" indent="-622578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3320" b="0" dirty="0">
                <a:latin typeface="Helvetica" pitchFamily="2" charset="0"/>
              </a:rPr>
              <a:t>The person must find the options appealing to them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2876E7-D159-4C48-B54D-FB2BAAF88ED3}"/>
              </a:ext>
            </a:extLst>
          </p:cNvPr>
          <p:cNvSpPr/>
          <p:nvPr/>
        </p:nvSpPr>
        <p:spPr>
          <a:xfrm>
            <a:off x="52988" y="7266365"/>
            <a:ext cx="45754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Adapted from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948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14AE5213-0DEB-884A-9128-B7A63FBF4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42913"/>
            <a:ext cx="10150475" cy="8540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B3C33C"/>
                </a:solidFill>
                <a:latin typeface="Helvetica"/>
                <a:cs typeface="Helvetica"/>
              </a:rPr>
              <a:t>Choice has Boundaries for Everyone</a:t>
            </a:r>
            <a:br>
              <a:rPr lang="en-US" sz="4000" b="1" dirty="0">
                <a:solidFill>
                  <a:srgbClr val="B3C33C"/>
                </a:solidFill>
                <a:latin typeface="Helvetica"/>
                <a:cs typeface="Helvetica"/>
              </a:rPr>
            </a:br>
            <a:endParaRPr lang="en-US" sz="4000" b="1" dirty="0">
              <a:solidFill>
                <a:srgbClr val="B3C33C"/>
              </a:solidFill>
              <a:latin typeface="Helvetica"/>
              <a:cs typeface="Helvetica"/>
            </a:endParaRP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E6E86420-D897-9B4F-A987-8B19FBA45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38" y="1204913"/>
            <a:ext cx="8915400" cy="6172200"/>
          </a:xfrm>
        </p:spPr>
        <p:txBody>
          <a:bodyPr>
            <a:normAutofit fontScale="25000" lnSpcReduction="20000"/>
          </a:bodyPr>
          <a:lstStyle/>
          <a:p>
            <a:pPr marL="0" indent="0" eaLnBrk="1" hangingPunct="1">
              <a:lnSpc>
                <a:spcPct val="100000"/>
              </a:lnSpc>
              <a:buFontTx/>
              <a:buNone/>
              <a:defRPr/>
            </a:pPr>
            <a:r>
              <a:rPr lang="en-US" altLang="en-US" sz="10458" b="1" u="sng" dirty="0">
                <a:solidFill>
                  <a:srgbClr val="B3C33C"/>
                </a:solidFill>
                <a:latin typeface="Helvetica" pitchFamily="2" charset="0"/>
              </a:rPr>
              <a:t>Imposed by society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altLang="en-US" sz="10458" dirty="0">
                <a:latin typeface="Helvetica" pitchFamily="2" charset="0"/>
              </a:rPr>
              <a:t>Laws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altLang="en-US" sz="10458" dirty="0">
                <a:latin typeface="Helvetica" pitchFamily="2" charset="0"/>
              </a:rPr>
              <a:t>Expectations/values</a:t>
            </a:r>
          </a:p>
          <a:p>
            <a:pPr marL="0" indent="0" eaLnBrk="1" hangingPunct="1">
              <a:lnSpc>
                <a:spcPct val="100000"/>
              </a:lnSpc>
              <a:buFontTx/>
              <a:buNone/>
              <a:defRPr/>
            </a:pPr>
            <a:r>
              <a:rPr lang="en-US" altLang="en-US" sz="10458" b="1" u="sng" dirty="0">
                <a:solidFill>
                  <a:srgbClr val="B3C33C"/>
                </a:solidFill>
                <a:latin typeface="Helvetica" pitchFamily="2" charset="0"/>
              </a:rPr>
              <a:t>My values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altLang="en-US" sz="10458" dirty="0">
                <a:latin typeface="Helvetica" pitchFamily="2" charset="0"/>
              </a:rPr>
              <a:t>What is and is not OK for me and those I trust</a:t>
            </a:r>
          </a:p>
          <a:p>
            <a:pPr marL="0" indent="0" eaLnBrk="1" hangingPunct="1">
              <a:lnSpc>
                <a:spcPct val="100000"/>
              </a:lnSpc>
              <a:buFontTx/>
              <a:buNone/>
              <a:defRPr/>
            </a:pPr>
            <a:r>
              <a:rPr lang="en-US" altLang="en-US" sz="10458" b="1" u="sng" dirty="0">
                <a:solidFill>
                  <a:srgbClr val="B3C33C"/>
                </a:solidFill>
                <a:latin typeface="Helvetica" pitchFamily="2" charset="0"/>
              </a:rPr>
              <a:t>Ripple effect </a:t>
            </a:r>
            <a:r>
              <a:rPr lang="en-US" altLang="en-US" sz="10458" dirty="0">
                <a:latin typeface="Helvetica" pitchFamily="2" charset="0"/>
              </a:rPr>
              <a:t>- One choice creates boundaries on other choices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altLang="en-US" sz="10458" dirty="0">
                <a:latin typeface="Helvetica" pitchFamily="2" charset="0"/>
              </a:rPr>
              <a:t>My relationships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altLang="en-US" sz="10458" dirty="0">
                <a:latin typeface="Helvetica" pitchFamily="2" charset="0"/>
              </a:rPr>
              <a:t>The work I do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altLang="en-US" sz="10458" dirty="0">
                <a:latin typeface="Helvetica" pitchFamily="2" charset="0"/>
              </a:rPr>
              <a:t>Where I live</a:t>
            </a:r>
          </a:p>
          <a:p>
            <a:pPr marL="0" indent="0" eaLnBrk="1" hangingPunct="1">
              <a:lnSpc>
                <a:spcPct val="100000"/>
              </a:lnSpc>
              <a:buFontTx/>
              <a:buNone/>
              <a:defRPr/>
            </a:pPr>
            <a:r>
              <a:rPr lang="en-US" altLang="en-US" sz="10458" b="1" u="sng" dirty="0">
                <a:solidFill>
                  <a:srgbClr val="B3C33C"/>
                </a:solidFill>
                <a:latin typeface="Helvetica" pitchFamily="2" charset="0"/>
              </a:rPr>
              <a:t>Resource Driven</a:t>
            </a:r>
          </a:p>
          <a:p>
            <a:pPr lvl="1" eaLnBrk="1" hangingPunct="1">
              <a:lnSpc>
                <a:spcPct val="100000"/>
              </a:lnSpc>
              <a:defRPr/>
            </a:pPr>
            <a:r>
              <a:rPr lang="en-US" altLang="en-US" sz="10458" dirty="0">
                <a:latin typeface="Helvetica" pitchFamily="2" charset="0"/>
              </a:rPr>
              <a:t>Financial – how much time or money I have available</a:t>
            </a:r>
          </a:p>
          <a:p>
            <a:pPr marL="0" indent="0" eaLnBrk="1" hangingPunct="1">
              <a:lnSpc>
                <a:spcPct val="100000"/>
              </a:lnSpc>
              <a:buFontTx/>
              <a:buNone/>
              <a:defRPr/>
            </a:pPr>
            <a:r>
              <a:rPr lang="en-US" altLang="en-US" sz="10458" b="1" u="sng" dirty="0">
                <a:solidFill>
                  <a:srgbClr val="B3C33C"/>
                </a:solidFill>
                <a:latin typeface="Helvetica" pitchFamily="2" charset="0"/>
              </a:rPr>
              <a:t>Risk involved</a:t>
            </a:r>
            <a:endParaRPr lang="en-US" altLang="en-US" sz="8715" b="1" dirty="0">
              <a:solidFill>
                <a:srgbClr val="B3C33C"/>
              </a:solidFill>
              <a:latin typeface="Helvetica" pitchFamily="2" charset="0"/>
            </a:endParaRPr>
          </a:p>
          <a:p>
            <a:pPr marL="0" indent="0" eaLnBrk="1" hangingPunct="1">
              <a:lnSpc>
                <a:spcPct val="100000"/>
              </a:lnSpc>
              <a:buFontTx/>
              <a:buNone/>
              <a:defRPr/>
            </a:pPr>
            <a:r>
              <a:rPr lang="en-US" altLang="en-US" sz="8715" dirty="0">
                <a:latin typeface="Helvetica" pitchFamily="2" charset="0"/>
              </a:rPr>
              <a:t>The difference is when the boundaries are set for the convenience of the system therefore limiting choices that meet the person’s desires: Operating hours, staff available, policies or procedures.</a:t>
            </a:r>
          </a:p>
          <a:p>
            <a:pPr marL="497992" lvl="1" indent="0" eaLnBrk="1" hangingPunct="1">
              <a:lnSpc>
                <a:spcPct val="100000"/>
              </a:lnSpc>
              <a:buFontTx/>
              <a:buNone/>
              <a:defRPr/>
            </a:pPr>
            <a:endParaRPr lang="en-US" altLang="en-US" dirty="0">
              <a:latin typeface="Helvetica" pitchFamily="2" charset="0"/>
            </a:endParaRPr>
          </a:p>
          <a:p>
            <a:pPr lvl="1" eaLnBrk="1" hangingPunct="1">
              <a:lnSpc>
                <a:spcPct val="100000"/>
              </a:lnSpc>
              <a:defRPr/>
            </a:pPr>
            <a:endParaRPr lang="en-US" altLang="en-US" dirty="0">
              <a:latin typeface="Helvetica" pitchFamily="2" charset="0"/>
            </a:endParaRPr>
          </a:p>
          <a:p>
            <a:pPr lvl="1" eaLnBrk="1" hangingPunct="1">
              <a:lnSpc>
                <a:spcPct val="100000"/>
              </a:lnSpc>
              <a:defRPr/>
            </a:pPr>
            <a:endParaRPr lang="en-US" alt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82DCBD-C569-6D40-B88C-A8631BAB591E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6888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ctrTitle"/>
          </p:nvPr>
        </p:nvSpPr>
        <p:spPr>
          <a:xfrm>
            <a:off x="0" y="365919"/>
            <a:ext cx="10150475" cy="1046956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r>
              <a:rPr lang="en-GB" dirty="0">
                <a:latin typeface="Helvetica" charset="0"/>
                <a:ea typeface="MS PGothic" pitchFamily="34" charset="-128"/>
              </a:rPr>
              <a:t>What grates on your last nerves</a:t>
            </a:r>
            <a:r>
              <a:rPr lang="en-GB" dirty="0">
                <a:solidFill>
                  <a:srgbClr val="B3C33C"/>
                </a:solidFill>
                <a:latin typeface="Helvetica" charset="0"/>
                <a:ea typeface="MS PGothic" pitchFamily="34" charset="-128"/>
              </a:rPr>
              <a:t>?</a:t>
            </a:r>
          </a:p>
        </p:txBody>
      </p:sp>
      <p:pic>
        <p:nvPicPr>
          <p:cNvPr id="7171" name="Picture 3" descr="Seven Habi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9638" y="1661319"/>
            <a:ext cx="5735637" cy="5292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75A906-386A-C642-85B6-C02638059122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5858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0FF01-EBDF-4535-A469-ED57E08B7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9881"/>
            <a:ext cx="10150475" cy="126523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00" b="1">
                <a:solidFill>
                  <a:srgbClr val="B3C33C"/>
                </a:solidFill>
                <a:latin typeface="Helvetica"/>
                <a:cs typeface="Helvetica"/>
              </a:rPr>
              <a:t>Support vs Overprotecting</a:t>
            </a:r>
            <a:endParaRPr lang="en-US" sz="4000" b="1" dirty="0">
              <a:solidFill>
                <a:srgbClr val="B3C33C"/>
              </a:solidFill>
              <a:latin typeface="Helvetica"/>
              <a:cs typeface="Helvetic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F25300-A0DC-3D11-82DC-20C069B75497}"/>
              </a:ext>
            </a:extLst>
          </p:cNvPr>
          <p:cNvSpPr txBox="1"/>
          <p:nvPr/>
        </p:nvSpPr>
        <p:spPr>
          <a:xfrm>
            <a:off x="3551237" y="2880519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Dignity of Risk Video</a:t>
            </a:r>
          </a:p>
        </p:txBody>
      </p:sp>
    </p:spTree>
    <p:extLst>
      <p:ext uri="{BB962C8B-B14F-4D97-AF65-F5344CB8AC3E}">
        <p14:creationId xmlns:p14="http://schemas.microsoft.com/office/powerpoint/2010/main" val="407151682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A3E32-10B9-7B47-8757-19C3E8A24020}"/>
              </a:ext>
            </a:extLst>
          </p:cNvPr>
          <p:cNvSpPr txBox="1">
            <a:spLocks/>
          </p:cNvSpPr>
          <p:nvPr/>
        </p:nvSpPr>
        <p:spPr>
          <a:xfrm>
            <a:off x="15347" y="330389"/>
            <a:ext cx="10119783" cy="12614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987">
                <a:solidFill>
                  <a:srgbClr val="B3C33C"/>
                </a:solidFill>
                <a:latin typeface="Helvetica"/>
                <a:cs typeface="Helvetica"/>
              </a:rPr>
              <a:t>Of course, some risk is just not okay</a:t>
            </a:r>
            <a:endParaRPr lang="en-US" sz="3987" dirty="0">
              <a:solidFill>
                <a:srgbClr val="B3C33C"/>
              </a:solidFill>
              <a:latin typeface="Helvetica"/>
              <a:cs typeface="Helvetic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2294D-B9F1-8D49-A81F-81EBF17FF6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01"/>
          <a:stretch/>
        </p:blipFill>
        <p:spPr>
          <a:xfrm>
            <a:off x="45047" y="889315"/>
            <a:ext cx="10060383" cy="694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574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isk squigg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779" y="0"/>
            <a:ext cx="6534608" cy="758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811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85A956-E2AC-DCCA-9B06-D112098DB64D}"/>
              </a:ext>
            </a:extLst>
          </p:cNvPr>
          <p:cNvSpPr txBox="1"/>
          <p:nvPr/>
        </p:nvSpPr>
        <p:spPr>
          <a:xfrm>
            <a:off x="2560637" y="3490119"/>
            <a:ext cx="3449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Grey’s Anatomy Video</a:t>
            </a:r>
          </a:p>
        </p:txBody>
      </p:sp>
    </p:spTree>
    <p:extLst>
      <p:ext uri="{BB962C8B-B14F-4D97-AF65-F5344CB8AC3E}">
        <p14:creationId xmlns:p14="http://schemas.microsoft.com/office/powerpoint/2010/main" val="5212836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itle 1">
            <a:extLst>
              <a:ext uri="{FF2B5EF4-FFF2-40B4-BE49-F238E27FC236}">
                <a16:creationId xmlns:a16="http://schemas.microsoft.com/office/drawing/2014/main" id="{1918A47A-B05E-3A42-96AF-4EE929668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303213"/>
            <a:ext cx="97536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234" tIns="49618" rIns="99234" bIns="49618"/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4000" dirty="0">
                <a:solidFill>
                  <a:srgbClr val="B3C33C"/>
                </a:solidFill>
                <a:latin typeface="Helvetica" pitchFamily="2" charset="0"/>
              </a:rPr>
              <a:t>2 Minute Drill  </a:t>
            </a:r>
            <a:br>
              <a:rPr lang="en-US" altLang="en-US" sz="4000" i="1" dirty="0">
                <a:solidFill>
                  <a:srgbClr val="B3C33C"/>
                </a:solidFill>
                <a:latin typeface="Helvetica" pitchFamily="2" charset="0"/>
              </a:rPr>
            </a:br>
            <a:endParaRPr lang="en-US" altLang="en-US" sz="4000" i="1" dirty="0">
              <a:solidFill>
                <a:srgbClr val="B3C33C"/>
              </a:solidFill>
              <a:latin typeface="Helvetica" pitchFamily="2" charset="0"/>
            </a:endParaRPr>
          </a:p>
        </p:txBody>
      </p:sp>
      <p:sp>
        <p:nvSpPr>
          <p:cNvPr id="171010" name="TextBox 10">
            <a:extLst>
              <a:ext uri="{FF2B5EF4-FFF2-40B4-BE49-F238E27FC236}">
                <a16:creationId xmlns:a16="http://schemas.microsoft.com/office/drawing/2014/main" id="{DF94A764-40C9-574B-8808-02ABFBABC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975" y="1128713"/>
            <a:ext cx="786606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234" tIns="49618" rIns="99234" bIns="49618">
            <a:spAutoFit/>
          </a:bodyPr>
          <a:lstStyle>
            <a:lvl1pPr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900" b="0" i="1">
                <a:latin typeface="Helvetica" pitchFamily="2" charset="0"/>
              </a:rPr>
              <a:t>Imagine…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9661DFC-8504-FC4A-A390-440D47CBC2F8}"/>
              </a:ext>
            </a:extLst>
          </p:cNvPr>
          <p:cNvSpPr txBox="1">
            <a:spLocks/>
          </p:cNvSpPr>
          <p:nvPr/>
        </p:nvSpPr>
        <p:spPr>
          <a:xfrm>
            <a:off x="633413" y="1966119"/>
            <a:ext cx="9013824" cy="4827587"/>
          </a:xfrm>
          <a:prstGeom prst="rect">
            <a:avLst/>
          </a:prstGeom>
        </p:spPr>
        <p:txBody>
          <a:bodyPr lIns="95643" tIns="47823" rIns="95643" bIns="47823"/>
          <a:lstStyle/>
          <a:p>
            <a:pPr>
              <a:buClr>
                <a:srgbClr val="003399"/>
              </a:buClr>
              <a:defRPr/>
            </a:pPr>
            <a:r>
              <a:rPr lang="en-US" sz="2699" b="0" kern="0" dirty="0">
                <a:latin typeface="Helvetica" pitchFamily="2" charset="0"/>
                <a:cs typeface="MS PGothic" charset="0"/>
              </a:rPr>
              <a:t>You have just been hired by a company that prides itself in supporting its employees.</a:t>
            </a:r>
          </a:p>
          <a:p>
            <a:pPr>
              <a:buClr>
                <a:srgbClr val="003399"/>
              </a:buClr>
              <a:defRPr/>
            </a:pPr>
            <a:endParaRPr lang="en-US" sz="2699" b="0" kern="0" dirty="0">
              <a:latin typeface="Helvetica" pitchFamily="2" charset="0"/>
              <a:cs typeface="MS PGothic" charset="0"/>
            </a:endParaRPr>
          </a:p>
          <a:p>
            <a:pPr>
              <a:buClr>
                <a:srgbClr val="003399"/>
              </a:buClr>
              <a:defRPr/>
            </a:pPr>
            <a:endParaRPr lang="en-US" sz="1600" b="0" kern="0" dirty="0">
              <a:latin typeface="Helvetica" pitchFamily="2" charset="0"/>
              <a:cs typeface="MS PGothic" charset="0"/>
            </a:endParaRPr>
          </a:p>
          <a:p>
            <a:pPr>
              <a:buClr>
                <a:srgbClr val="003399"/>
              </a:buClr>
              <a:defRPr/>
            </a:pPr>
            <a:r>
              <a:rPr lang="en-US" sz="2699" b="0" kern="0" dirty="0">
                <a:latin typeface="Helvetica" pitchFamily="2" charset="0"/>
                <a:cs typeface="MS PGothic" charset="0"/>
              </a:rPr>
              <a:t>They want to know the key things that you find helpful to be a productive employee.</a:t>
            </a:r>
          </a:p>
          <a:p>
            <a:pPr>
              <a:buClr>
                <a:srgbClr val="003399"/>
              </a:buClr>
              <a:defRPr/>
            </a:pPr>
            <a:endParaRPr lang="en-US" sz="2699" b="0" kern="0" dirty="0">
              <a:latin typeface="Helvetica" pitchFamily="2" charset="0"/>
              <a:cs typeface="MS PGothic" charset="0"/>
            </a:endParaRPr>
          </a:p>
          <a:p>
            <a:pPr>
              <a:buClr>
                <a:srgbClr val="003399"/>
              </a:buClr>
              <a:defRPr/>
            </a:pPr>
            <a:endParaRPr lang="en-US" sz="1600" b="0" kern="0" dirty="0">
              <a:latin typeface="Helvetica" pitchFamily="2" charset="0"/>
              <a:cs typeface="MS PGothic" charset="0"/>
            </a:endParaRPr>
          </a:p>
          <a:p>
            <a:pPr>
              <a:buClr>
                <a:srgbClr val="003399"/>
              </a:buClr>
              <a:defRPr/>
            </a:pPr>
            <a:r>
              <a:rPr lang="en-US" sz="2699" b="0" kern="0" dirty="0">
                <a:latin typeface="Helvetica" pitchFamily="2" charset="0"/>
                <a:cs typeface="MS PGothic" charset="0"/>
              </a:rPr>
              <a:t>You want to give them an overview, a summary in 2 minutes, of what they need to know to support you successfully.</a:t>
            </a:r>
          </a:p>
          <a:p>
            <a:pPr>
              <a:buClr>
                <a:srgbClr val="003399"/>
              </a:buClr>
              <a:defRPr/>
            </a:pPr>
            <a:endParaRPr lang="en-US" sz="2699" b="0" kern="0" dirty="0">
              <a:latin typeface="Helvetica" pitchFamily="2" charset="0"/>
              <a:cs typeface="MS PGothic" charset="0"/>
            </a:endParaRPr>
          </a:p>
          <a:p>
            <a:pPr>
              <a:buClr>
                <a:srgbClr val="003399"/>
              </a:buClr>
              <a:defRPr/>
            </a:pPr>
            <a:r>
              <a:rPr lang="en-US" sz="2699" b="0" kern="0" dirty="0">
                <a:latin typeface="Helvetica" pitchFamily="2" charset="0"/>
                <a:cs typeface="MS PGothic" charset="0"/>
              </a:rPr>
              <a:t>What would you say?</a:t>
            </a:r>
          </a:p>
          <a:p>
            <a:pPr marL="358658" indent="-358658">
              <a:buClr>
                <a:srgbClr val="003399"/>
              </a:buClr>
              <a:defRPr/>
            </a:pPr>
            <a:endParaRPr lang="en-US" sz="2988" kern="0" dirty="0">
              <a:solidFill>
                <a:srgbClr val="003399"/>
              </a:solidFill>
              <a:cs typeface="MS PGothic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795F4D-18BE-6844-BC65-CF2B1CB17394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8525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41437" y="442119"/>
            <a:ext cx="739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000" dirty="0">
                <a:latin typeface="Helvetica" pitchFamily="34" charset="0"/>
                <a:cs typeface="Helvetica" pitchFamily="34" charset="0"/>
              </a:rPr>
              <a:t>Activity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8037" y="2222044"/>
            <a:ext cx="3886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b="0" dirty="0">
                <a:latin typeface="Helvetica" pitchFamily="34" charset="0"/>
                <a:cs typeface="Helvetica" pitchFamily="34" charset="0"/>
              </a:rPr>
              <a:t>What is important to you and important for you </a:t>
            </a:r>
            <a:r>
              <a:rPr lang="en-CA" sz="4400" b="0" u="sng" dirty="0">
                <a:solidFill>
                  <a:srgbClr val="B3C33C"/>
                </a:solidFill>
                <a:latin typeface="Helvetica" pitchFamily="34" charset="0"/>
                <a:cs typeface="Helvetica" pitchFamily="34" charset="0"/>
              </a:rPr>
              <a:t>at work</a:t>
            </a:r>
            <a:r>
              <a:rPr lang="en-CA" sz="4400" b="0" dirty="0">
                <a:solidFill>
                  <a:srgbClr val="B3C33C"/>
                </a:solidFill>
                <a:latin typeface="Helvetica" pitchFamily="34" charset="0"/>
                <a:cs typeface="Helvetica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5515" y="1737519"/>
            <a:ext cx="347112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8564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306797"/>
              </p:ext>
            </p:extLst>
          </p:nvPr>
        </p:nvGraphicFramePr>
        <p:xfrm>
          <a:off x="32590" y="289719"/>
          <a:ext cx="9525000" cy="678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5626100" imgH="7023100" progId="Word.Document.12">
                  <p:embed/>
                </p:oleObj>
              </mc:Choice>
              <mc:Fallback>
                <p:oleObj name="Document" r:id="rId3" imgW="5626100" imgH="7023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590" y="289719"/>
                        <a:ext cx="9525000" cy="678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82601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637" y="6766719"/>
            <a:ext cx="7996237" cy="677863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>
                    <a:lumMod val="40000"/>
                    <a:lumOff val="60000"/>
                  </a:schemeClr>
                </a:solidFill>
              </a:rPr>
              <a:t>TLC-PCP 2012  www.learningcommunity.us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4763" y="518319"/>
            <a:ext cx="10150475" cy="835494"/>
          </a:xfrm>
          <a:prstGeom prst="rect">
            <a:avLst/>
          </a:prstGeom>
          <a:noFill/>
        </p:spPr>
        <p:txBody>
          <a:bodyPr wrap="square" lIns="95893" tIns="47947" rIns="95893" bIns="47947" rtlCol="0">
            <a:spAutoFit/>
          </a:bodyPr>
          <a:lstStyle/>
          <a:p>
            <a:pPr algn="ctr"/>
            <a:r>
              <a:rPr lang="en-US" sz="4800" b="0" dirty="0">
                <a:latin typeface="Helvetica"/>
                <a:cs typeface="Helvetica"/>
              </a:rPr>
              <a:t>This is an awareness test…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0B8BF4-21C9-E541-B37F-4E58CE909D1D}"/>
              </a:ext>
            </a:extLst>
          </p:cNvPr>
          <p:cNvSpPr txBox="1"/>
          <p:nvPr/>
        </p:nvSpPr>
        <p:spPr>
          <a:xfrm>
            <a:off x="5130800" y="44196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7E7F12-E737-7783-1C47-AF5918486152}"/>
              </a:ext>
            </a:extLst>
          </p:cNvPr>
          <p:cNvSpPr txBox="1"/>
          <p:nvPr/>
        </p:nvSpPr>
        <p:spPr>
          <a:xfrm flipH="1">
            <a:off x="3318165" y="3333254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Monkey Business Video</a:t>
            </a:r>
          </a:p>
        </p:txBody>
      </p:sp>
    </p:spTree>
    <p:extLst>
      <p:ext uri="{BB962C8B-B14F-4D97-AF65-F5344CB8AC3E}">
        <p14:creationId xmlns:p14="http://schemas.microsoft.com/office/powerpoint/2010/main" val="12292567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5" name="Text Box 8"/>
          <p:cNvSpPr txBox="1">
            <a:spLocks noChangeArrowheads="1"/>
          </p:cNvSpPr>
          <p:nvPr/>
        </p:nvSpPr>
        <p:spPr bwMode="auto">
          <a:xfrm>
            <a:off x="350686" y="1999361"/>
            <a:ext cx="4770370" cy="97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356" tIns="50676" rIns="101356" bIns="50676">
            <a:spAutoFit/>
          </a:bodyPr>
          <a:lstStyle/>
          <a:p>
            <a:pPr eaLnBrk="0" hangingPunct="0">
              <a:lnSpc>
                <a:spcPct val="120000"/>
              </a:lnSpc>
            </a:pPr>
            <a:endParaRPr lang="en-US"/>
          </a:p>
          <a:p>
            <a:pPr eaLnBrk="0" hangingPunct="0">
              <a:lnSpc>
                <a:spcPct val="120000"/>
              </a:lnSpc>
            </a:pPr>
            <a:endParaRPr lang="en-US">
              <a:solidFill>
                <a:srgbClr val="00206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22945" y="421658"/>
            <a:ext cx="9253498" cy="84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360" tIns="50679" rIns="101360" bIns="50679"/>
          <a:lstStyle/>
          <a:p>
            <a:pPr marL="380099" indent="-380099" algn="ctr" eaLnBrk="0" hangingPunct="0">
              <a:spcBef>
                <a:spcPct val="20000"/>
              </a:spcBef>
              <a:defRPr/>
            </a:pPr>
            <a:r>
              <a:rPr lang="en-US" sz="4000" b="0" dirty="0">
                <a:solidFill>
                  <a:srgbClr val="B3C33C"/>
                </a:solidFill>
                <a:latin typeface="Helvetica"/>
                <a:ea typeface="ＭＳ Ｐゴシック" charset="0"/>
                <a:cs typeface="Helvetica"/>
              </a:rPr>
              <a:t>Harry  </a:t>
            </a:r>
          </a:p>
        </p:txBody>
      </p:sp>
      <p:sp>
        <p:nvSpPr>
          <p:cNvPr id="73738" name="TextBox 14"/>
          <p:cNvSpPr txBox="1">
            <a:spLocks noChangeArrowheads="1"/>
          </p:cNvSpPr>
          <p:nvPr/>
        </p:nvSpPr>
        <p:spPr bwMode="auto">
          <a:xfrm>
            <a:off x="6344053" y="3489219"/>
            <a:ext cx="204700" cy="47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360" tIns="50679" rIns="101360" bIns="50679">
            <a:spAutoFit/>
          </a:bodyPr>
          <a:lstStyle/>
          <a:p>
            <a:pPr eaLnBrk="0" hangingPunct="0"/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836208"/>
              </p:ext>
            </p:extLst>
          </p:nvPr>
        </p:nvGraphicFramePr>
        <p:xfrm>
          <a:off x="503237" y="1585119"/>
          <a:ext cx="9220200" cy="5532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66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80808"/>
                          </a:solidFill>
                          <a:latin typeface="Helvetica"/>
                          <a:cs typeface="Helvetica"/>
                        </a:rPr>
                        <a:t>What is important to Harry</a:t>
                      </a:r>
                    </a:p>
                  </a:txBody>
                  <a:tcPr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80808"/>
                          </a:solidFill>
                          <a:latin typeface="Helvetica"/>
                          <a:cs typeface="Helvetica"/>
                        </a:rPr>
                        <a:t>What is important for Harry</a:t>
                      </a:r>
                    </a:p>
                  </a:txBody>
                  <a:tcPr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279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2792">
                <a:tc gridSpan="2">
                  <a:txBody>
                    <a:bodyPr/>
                    <a:lstStyle/>
                    <a:p>
                      <a:r>
                        <a:rPr lang="en-US" sz="2400" b="1" dirty="0">
                          <a:latin typeface="Helvetica"/>
                          <a:cs typeface="Helvetica"/>
                        </a:rPr>
                        <a:t>What else do we need to learn or</a:t>
                      </a:r>
                      <a:r>
                        <a:rPr lang="en-US" sz="2400" b="1" baseline="0" dirty="0">
                          <a:latin typeface="Helvetica"/>
                          <a:cs typeface="Helvetica"/>
                        </a:rPr>
                        <a:t> know?</a:t>
                      </a:r>
                      <a:endParaRPr lang="en-US" sz="2400" b="1" dirty="0"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ECA00C2-7CE5-804D-8BC5-DE9786917105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1542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63" name="Title 1"/>
          <p:cNvSpPr txBox="1">
            <a:spLocks/>
          </p:cNvSpPr>
          <p:nvPr/>
        </p:nvSpPr>
        <p:spPr bwMode="auto">
          <a:xfrm>
            <a:off x="592111" y="337326"/>
            <a:ext cx="9558364" cy="67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360" tIns="50679" rIns="101360" bIns="50679"/>
          <a:lstStyle/>
          <a:p>
            <a:pPr marL="380099" indent="-380099" algn="ctr" eaLnBrk="0" hangingPunct="0">
              <a:spcBef>
                <a:spcPct val="20000"/>
              </a:spcBef>
            </a:pPr>
            <a:r>
              <a:rPr lang="en-US" sz="4000" b="0" dirty="0">
                <a:solidFill>
                  <a:srgbClr val="B3C33C"/>
                </a:solidFill>
                <a:latin typeface="Helvetica"/>
                <a:cs typeface="Helvetica"/>
              </a:rPr>
              <a:t>Harry  – Possible Answers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3370622"/>
              </p:ext>
            </p:extLst>
          </p:nvPr>
        </p:nvGraphicFramePr>
        <p:xfrm>
          <a:off x="503237" y="1432719"/>
          <a:ext cx="9220200" cy="5647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0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8667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80808"/>
                          </a:solidFill>
                          <a:latin typeface="Helvetica"/>
                          <a:cs typeface="Helvetica"/>
                        </a:rPr>
                        <a:t>What is important to Harry</a:t>
                      </a:r>
                    </a:p>
                  </a:txBody>
                  <a:tcPr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80808"/>
                          </a:solidFill>
                          <a:latin typeface="Helvetica"/>
                          <a:cs typeface="Helvetica"/>
                        </a:rPr>
                        <a:t>What is important for Harry</a:t>
                      </a:r>
                    </a:p>
                  </a:txBody>
                  <a:tcPr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2792">
                <a:tc>
                  <a:txBody>
                    <a:bodyPr/>
                    <a:lstStyle/>
                    <a:p>
                      <a:pPr marL="355600" indent="0">
                        <a:spcBef>
                          <a:spcPts val="1800"/>
                        </a:spcBef>
                      </a:pPr>
                      <a:r>
                        <a:rPr lang="en-US" sz="2200" dirty="0">
                          <a:latin typeface="Helvetica"/>
                          <a:cs typeface="Helvetica"/>
                        </a:rPr>
                        <a:t>To attract women</a:t>
                      </a:r>
                    </a:p>
                    <a:p>
                      <a:pPr marL="355600" indent="0">
                        <a:spcBef>
                          <a:spcPts val="1800"/>
                        </a:spcBef>
                      </a:pPr>
                      <a:r>
                        <a:rPr lang="en-US" sz="2200" dirty="0">
                          <a:latin typeface="Helvetica"/>
                          <a:cs typeface="Helvetica"/>
                        </a:rPr>
                        <a:t>To</a:t>
                      </a:r>
                      <a:r>
                        <a:rPr lang="en-US" sz="2200" baseline="0" dirty="0">
                          <a:latin typeface="Helvetica"/>
                          <a:cs typeface="Helvetica"/>
                        </a:rPr>
                        <a:t> spend his money as he wants</a:t>
                      </a:r>
                    </a:p>
                    <a:p>
                      <a:pPr marL="355600" indent="0">
                        <a:spcBef>
                          <a:spcPts val="1800"/>
                        </a:spcBef>
                      </a:pPr>
                      <a:r>
                        <a:rPr lang="en-US" sz="2200" baseline="0" dirty="0">
                          <a:latin typeface="Helvetica"/>
                          <a:cs typeface="Helvetica"/>
                        </a:rPr>
                        <a:t>To know what George thinks (his opinion)</a:t>
                      </a:r>
                      <a:endParaRPr lang="en-US" sz="2200" dirty="0">
                        <a:latin typeface="Helvetica"/>
                        <a:cs typeface="Helvetica"/>
                      </a:endParaRPr>
                    </a:p>
                  </a:txBody>
                  <a:tcPr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55600" indent="0" eaLnBrk="0" hangingPunct="0">
                        <a:lnSpc>
                          <a:spcPct val="120000"/>
                        </a:lnSpc>
                        <a:tabLst>
                          <a:tab pos="355600" algn="l"/>
                        </a:tabLst>
                      </a:pPr>
                      <a:r>
                        <a:rPr lang="en-US" sz="2200" b="0" dirty="0">
                          <a:latin typeface="Helvetica"/>
                          <a:cs typeface="Helvetica"/>
                        </a:rPr>
                        <a:t>To learn what to wear that will cause minimal pain and embarrassment</a:t>
                      </a:r>
                    </a:p>
                    <a:p>
                      <a:pPr marL="355600" indent="0" eaLnBrk="0" hangingPunct="0">
                        <a:lnSpc>
                          <a:spcPct val="120000"/>
                        </a:lnSpc>
                        <a:tabLst>
                          <a:tab pos="355600" algn="l"/>
                        </a:tabLst>
                      </a:pPr>
                      <a:endParaRPr lang="en-US" sz="2200" b="0" dirty="0">
                        <a:latin typeface="Helvetica"/>
                        <a:cs typeface="Helvetica"/>
                      </a:endParaRPr>
                    </a:p>
                    <a:p>
                      <a:pPr marL="355600" indent="0" eaLnBrk="0" hangingPunct="0">
                        <a:lnSpc>
                          <a:spcPct val="120000"/>
                        </a:lnSpc>
                        <a:tabLst>
                          <a:tab pos="355600" algn="l"/>
                        </a:tabLst>
                      </a:pPr>
                      <a:r>
                        <a:rPr lang="en-US" sz="2200" b="0" dirty="0">
                          <a:latin typeface="Helvetica"/>
                          <a:cs typeface="Helvetica"/>
                        </a:rPr>
                        <a:t>To learn to manage his money</a:t>
                      </a:r>
                    </a:p>
                    <a:p>
                      <a:pPr marL="355600" indent="0">
                        <a:tabLst>
                          <a:tab pos="355600" algn="l"/>
                        </a:tabLst>
                      </a:pPr>
                      <a:endParaRPr lang="en-US" sz="2200" dirty="0"/>
                    </a:p>
                  </a:txBody>
                  <a:tcPr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2792">
                <a:tc gridSpan="2">
                  <a:txBody>
                    <a:bodyPr/>
                    <a:lstStyle/>
                    <a:p>
                      <a:r>
                        <a:rPr lang="en-US" sz="2400" b="1" dirty="0">
                          <a:latin typeface="Helvetica"/>
                          <a:cs typeface="Helvetica"/>
                        </a:rPr>
                        <a:t>What else do we need to learn or</a:t>
                      </a:r>
                      <a:r>
                        <a:rPr lang="en-US" sz="2400" b="1" baseline="0" dirty="0">
                          <a:latin typeface="Helvetica"/>
                          <a:cs typeface="Helvetica"/>
                        </a:rPr>
                        <a:t> know?</a:t>
                      </a:r>
                    </a:p>
                    <a:p>
                      <a:pPr eaLnBrk="0" hangingPunct="0">
                        <a:lnSpc>
                          <a:spcPct val="120000"/>
                        </a:lnSpc>
                      </a:pPr>
                      <a:r>
                        <a:rPr lang="en-US" sz="2200" b="0" dirty="0">
                          <a:latin typeface="Helvetica"/>
                          <a:cs typeface="Helvetica"/>
                        </a:rPr>
                        <a:t>What does Harry understand about –</a:t>
                      </a:r>
                    </a:p>
                    <a:p>
                      <a:pPr eaLnBrk="0" hangingPunct="0">
                        <a:lnSpc>
                          <a:spcPct val="120000"/>
                        </a:lnSpc>
                        <a:buFontTx/>
                        <a:buChar char="•"/>
                      </a:pPr>
                      <a:r>
                        <a:rPr lang="en-US" sz="2200" b="0" dirty="0">
                          <a:latin typeface="Helvetica"/>
                          <a:cs typeface="Helvetica"/>
                        </a:rPr>
                        <a:t> Managing his money</a:t>
                      </a:r>
                    </a:p>
                    <a:p>
                      <a:pPr eaLnBrk="0" hangingPunct="0">
                        <a:lnSpc>
                          <a:spcPct val="120000"/>
                        </a:lnSpc>
                        <a:buFontTx/>
                        <a:buChar char="•"/>
                      </a:pPr>
                      <a:r>
                        <a:rPr lang="en-US" sz="2200" b="0" dirty="0">
                          <a:latin typeface="Helvetica"/>
                          <a:cs typeface="Helvetica"/>
                        </a:rPr>
                        <a:t> Attracting women, dating</a:t>
                      </a:r>
                    </a:p>
                    <a:p>
                      <a:pPr eaLnBrk="0" hangingPunct="0">
                        <a:lnSpc>
                          <a:spcPct val="120000"/>
                        </a:lnSpc>
                        <a:buFontTx/>
                        <a:buChar char="•"/>
                      </a:pPr>
                      <a:r>
                        <a:rPr lang="en-US" sz="2200" b="0" dirty="0">
                          <a:latin typeface="Helvetica"/>
                          <a:cs typeface="Helvetica"/>
                        </a:rPr>
                        <a:t> Where it is appropriate to wear what</a:t>
                      </a:r>
                    </a:p>
                  </a:txBody>
                  <a:tcPr>
                    <a:lnL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808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186C498C-3D1C-A041-9A32-3E4C237332E1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967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oilet paper ro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01" y="1040295"/>
            <a:ext cx="8546836" cy="557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0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>
            <a:extLst>
              <a:ext uri="{FF2B5EF4-FFF2-40B4-BE49-F238E27FC236}">
                <a16:creationId xmlns:a16="http://schemas.microsoft.com/office/drawing/2014/main" id="{7BC1A110-3425-402F-ACC8-6770D44EA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15" y="2368124"/>
            <a:ext cx="9152277" cy="2931426"/>
          </a:xfrm>
          <a:prstGeom prst="rightArrow">
            <a:avLst>
              <a:gd name="adj1" fmla="val 50000"/>
              <a:gd name="adj2" fmla="val 79527"/>
            </a:avLst>
          </a:prstGeom>
          <a:gradFill flip="none" rotWithShape="1">
            <a:gsLst>
              <a:gs pos="0">
                <a:schemeClr val="tx2">
                  <a:lumMod val="20000"/>
                  <a:lumOff val="80000"/>
                </a:schemeClr>
              </a:gs>
              <a:gs pos="64000">
                <a:srgbClr val="CC99FF"/>
              </a:gs>
              <a:gs pos="100000">
                <a:srgbClr val="92D050"/>
              </a:gs>
            </a:gsLst>
            <a:path path="circle">
              <a:fillToRect l="100000" t="100000"/>
            </a:path>
            <a:tileRect r="-100000" b="-100000"/>
          </a:gra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lIns="89041" tIns="44521" rIns="89041" bIns="44521" anchor="ctr"/>
          <a:lstStyle/>
          <a:p>
            <a:pPr>
              <a:defRPr/>
            </a:pPr>
            <a:endParaRPr lang="en-US" sz="249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3">
            <a:extLst>
              <a:ext uri="{FF2B5EF4-FFF2-40B4-BE49-F238E27FC236}">
                <a16:creationId xmlns:a16="http://schemas.microsoft.com/office/drawing/2014/main" id="{EF127DAA-DD0B-4A63-B090-D2EB8FA0B8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56522" y="3198258"/>
            <a:ext cx="0" cy="1328222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/>
          </a:ln>
        </p:spPr>
        <p:txBody>
          <a:bodyPr lIns="89041" tIns="44521" rIns="89041" bIns="44521"/>
          <a:lstStyle/>
          <a:p>
            <a:pPr>
              <a:defRPr/>
            </a:pPr>
            <a:endParaRPr lang="en-US" sz="249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563A9662-9BEE-470F-AAC6-CB6D0692D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655" y="4277438"/>
            <a:ext cx="491166" cy="415069"/>
          </a:xfrm>
          <a:prstGeom prst="star5">
            <a:avLst/>
          </a:prstGeom>
          <a:solidFill>
            <a:srgbClr val="FF9900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lIns="89041" tIns="44521" rIns="89041" bIns="44521" anchor="ctr"/>
          <a:lstStyle/>
          <a:p>
            <a:pPr>
              <a:defRPr/>
            </a:pPr>
            <a:endParaRPr lang="en-US" sz="2490" dirty="0">
              <a:latin typeface="+mn-lt"/>
              <a:ea typeface="ＭＳ Ｐゴシック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D5F463-0C67-417B-AEFF-A96E99F07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739" y="1364581"/>
            <a:ext cx="1632606" cy="830138"/>
          </a:xfrm>
          <a:prstGeom prst="ellipse">
            <a:avLst/>
          </a:prstGeom>
          <a:solidFill>
            <a:srgbClr val="92D050"/>
          </a:solidFill>
          <a:ln w="25400">
            <a:solidFill>
              <a:srgbClr val="002060"/>
            </a:solidFill>
            <a:round/>
            <a:headEnd/>
            <a:tailEnd/>
          </a:ln>
        </p:spPr>
        <p:txBody>
          <a:bodyPr wrap="none" lIns="98706" tIns="49353" rIns="98706" bIns="49353" anchor="ctr"/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200" dirty="0">
              <a:latin typeface="+mn-lt"/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90" dirty="0">
                <a:latin typeface="+mn-lt"/>
                <a:ea typeface="ＭＳ Ｐゴシック" charset="0"/>
                <a:cs typeface="ＭＳ Ｐゴシック" charset="0"/>
              </a:rPr>
              <a:t>Service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90" dirty="0">
                <a:latin typeface="+mn-lt"/>
                <a:ea typeface="ＭＳ Ｐゴシック" charset="0"/>
                <a:cs typeface="ＭＳ Ｐゴシック" charset="0"/>
              </a:rPr>
              <a:t>Life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D796F07-C8C6-4028-8CC9-65C5C97CB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890" y="1278562"/>
            <a:ext cx="1961202" cy="830138"/>
          </a:xfrm>
          <a:prstGeom prst="ellipse">
            <a:avLst/>
          </a:prstGeom>
          <a:solidFill>
            <a:srgbClr val="9BD9EF"/>
          </a:solidFill>
          <a:ln w="25400">
            <a:solidFill>
              <a:srgbClr val="002060"/>
            </a:solidFill>
            <a:round/>
            <a:headEnd/>
            <a:tailEnd/>
          </a:ln>
        </p:spPr>
        <p:txBody>
          <a:bodyPr wrap="none" lIns="98706" tIns="49353" rIns="98706" bIns="49353" anchor="ctr" anchorCtr="1"/>
          <a:lstStyle/>
          <a:p>
            <a:pPr algn="ctr">
              <a:spcBef>
                <a:spcPct val="50000"/>
              </a:spcBef>
              <a:defRPr/>
            </a:pPr>
            <a:r>
              <a:rPr lang="en-US" sz="2490" dirty="0">
                <a:latin typeface="+mn-lt"/>
                <a:ea typeface="ＭＳ Ｐゴシック" charset="0"/>
                <a:cs typeface="ＭＳ Ｐゴシック" charset="0"/>
              </a:rPr>
              <a:t>Community</a:t>
            </a:r>
            <a:br>
              <a:rPr lang="en-US" sz="2490" dirty="0">
                <a:latin typeface="+mn-lt"/>
                <a:ea typeface="ＭＳ Ｐゴシック" charset="0"/>
                <a:cs typeface="ＭＳ Ｐゴシック" charset="0"/>
              </a:rPr>
            </a:br>
            <a:r>
              <a:rPr lang="en-US" sz="2490" dirty="0">
                <a:latin typeface="+mn-lt"/>
                <a:ea typeface="ＭＳ Ｐゴシック" charset="0"/>
                <a:cs typeface="ＭＳ Ｐゴシック" charset="0"/>
              </a:rPr>
              <a:t>Life</a:t>
            </a:r>
          </a:p>
        </p:txBody>
      </p:sp>
      <p:sp>
        <p:nvSpPr>
          <p:cNvPr id="10" name="Line 10">
            <a:extLst>
              <a:ext uri="{FF2B5EF4-FFF2-40B4-BE49-F238E27FC236}">
                <a16:creationId xmlns:a16="http://schemas.microsoft.com/office/drawing/2014/main" id="{3B272AEB-F5FF-4818-9CF6-AF4E2959A53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88535" y="3198258"/>
            <a:ext cx="0" cy="1328222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/>
          </a:ln>
        </p:spPr>
        <p:txBody>
          <a:bodyPr lIns="89041" tIns="44521" rIns="89041" bIns="44521"/>
          <a:lstStyle/>
          <a:p>
            <a:pPr>
              <a:defRPr/>
            </a:pPr>
            <a:endParaRPr lang="en-US" sz="249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D1A1B036-8B9F-4CD1-92C0-F2313D719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7" y="5714615"/>
            <a:ext cx="2993193" cy="1240752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8706" tIns="49353" rIns="98706" bIns="49353">
            <a:spAutoFit/>
          </a:bodyPr>
          <a:lstStyle/>
          <a:p>
            <a:pPr defTabSz="181655">
              <a:lnSpc>
                <a:spcPct val="75000"/>
              </a:lnSpc>
              <a:spcBef>
                <a:spcPct val="50000"/>
              </a:spcBef>
              <a:buFontTx/>
              <a:buChar char="•"/>
              <a:tabLst>
                <a:tab pos="166232" algn="l"/>
              </a:tabLst>
              <a:defRPr/>
            </a:pPr>
            <a:r>
              <a:rPr lang="en-US" sz="2000" b="0" dirty="0">
                <a:latin typeface="+mn-lt"/>
                <a:ea typeface="ＭＳ Ｐゴシック" charset="0"/>
                <a:cs typeface="ＭＳ Ｐゴシック" charset="0"/>
              </a:rPr>
              <a:t> ‘Important for’ addressed</a:t>
            </a:r>
          </a:p>
          <a:p>
            <a:pPr defTabSz="181655">
              <a:lnSpc>
                <a:spcPct val="85000"/>
              </a:lnSpc>
              <a:spcBef>
                <a:spcPct val="50000"/>
              </a:spcBef>
              <a:buFontTx/>
              <a:buChar char="•"/>
              <a:tabLst>
                <a:tab pos="166232" algn="l"/>
              </a:tabLst>
              <a:defRPr/>
            </a:pPr>
            <a:r>
              <a:rPr lang="en-US" sz="2000" b="0" dirty="0">
                <a:latin typeface="+mn-lt"/>
                <a:ea typeface="ＭＳ Ｐゴシック" charset="0"/>
                <a:cs typeface="ＭＳ Ｐゴシック" charset="0"/>
              </a:rPr>
              <a:t> No organized effort to address ‘important to’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F49F85E6-3A36-4DA5-95F3-616029840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8289" y="5605659"/>
            <a:ext cx="3348718" cy="1571611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wrap="square" lIns="98706" tIns="49353" rIns="98706" bIns="49353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b="0" dirty="0">
                <a:latin typeface="+mn-lt"/>
                <a:ea typeface="ＭＳ Ｐゴシック" charset="0"/>
                <a:cs typeface="ＭＳ Ｐゴシック" charset="0"/>
              </a:rPr>
              <a:t> ‘To’ and ‘for’ present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b="0" dirty="0">
                <a:latin typeface="+mn-lt"/>
                <a:ea typeface="ＭＳ Ｐゴシック" charset="0"/>
                <a:cs typeface="ＭＳ Ｐゴシック" charset="0"/>
              </a:rPr>
              <a:t> Recognized for their                    contributions and valued participation</a:t>
            </a:r>
          </a:p>
          <a:p>
            <a:pPr>
              <a:lnSpc>
                <a:spcPct val="7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b="0" dirty="0">
                <a:latin typeface="+mn-lt"/>
                <a:ea typeface="ＭＳ Ｐゴシック" charset="0"/>
                <a:cs typeface="ＭＳ Ｐゴシック" charset="0"/>
              </a:rPr>
              <a:t> Are known and welcomed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46A7BF20-619D-4879-9164-4503FFE4C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3637" y="5569157"/>
            <a:ext cx="2625313" cy="1502362"/>
          </a:xfrm>
          <a:prstGeom prst="rect">
            <a:avLst/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lIns="98706" tIns="49353" rIns="98706" bIns="49353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b="0" dirty="0">
                <a:latin typeface="+mn-lt"/>
                <a:ea typeface="ＭＳ Ｐゴシック" charset="0"/>
                <a:cs typeface="ＭＳ Ｐゴシック" charset="0"/>
              </a:rPr>
              <a:t> ‘To’ and ‘for’ present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b="0" dirty="0">
                <a:latin typeface="+mn-lt"/>
                <a:ea typeface="ＭＳ Ｐゴシック" charset="0"/>
                <a:cs typeface="ＭＳ Ｐゴシック" charset="0"/>
              </a:rPr>
              <a:t> Closest people are</a:t>
            </a:r>
          </a:p>
          <a:p>
            <a:pPr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000" b="0" dirty="0">
                <a:latin typeface="+mn-lt"/>
                <a:ea typeface="ＭＳ Ｐゴシック" charset="0"/>
                <a:cs typeface="ＭＳ Ｐゴシック" charset="0"/>
              </a:rPr>
              <a:t>  paid or family</a:t>
            </a:r>
          </a:p>
          <a:p>
            <a:pPr>
              <a:lnSpc>
                <a:spcPct val="85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n-US" sz="2000" b="0" dirty="0">
                <a:latin typeface="+mn-lt"/>
                <a:ea typeface="ＭＳ Ｐゴシック" charset="0"/>
                <a:cs typeface="ＭＳ Ｐゴシック" charset="0"/>
              </a:rPr>
              <a:t> Few real connections</a:t>
            </a:r>
          </a:p>
        </p:txBody>
      </p:sp>
      <p:sp>
        <p:nvSpPr>
          <p:cNvPr id="14" name="AutoShape 15">
            <a:extLst>
              <a:ext uri="{FF2B5EF4-FFF2-40B4-BE49-F238E27FC236}">
                <a16:creationId xmlns:a16="http://schemas.microsoft.com/office/drawing/2014/main" id="{C152EDDB-9182-459D-92C1-BF137DE1BFA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20699" y="4837781"/>
            <a:ext cx="714266" cy="406422"/>
          </a:xfrm>
          <a:prstGeom prst="rightArrow">
            <a:avLst>
              <a:gd name="adj1" fmla="val 50000"/>
              <a:gd name="adj2" fmla="val 43073"/>
            </a:avLst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wrap="none" lIns="89041" tIns="44521" rIns="89041" bIns="44521" anchor="ctr"/>
          <a:lstStyle/>
          <a:p>
            <a:pPr>
              <a:defRPr/>
            </a:pPr>
            <a:endParaRPr lang="en-US" sz="249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AutoShape 16">
            <a:extLst>
              <a:ext uri="{FF2B5EF4-FFF2-40B4-BE49-F238E27FC236}">
                <a16:creationId xmlns:a16="http://schemas.microsoft.com/office/drawing/2014/main" id="{88497146-1E67-44C5-A299-B1A6453C6D3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77233" y="5007268"/>
            <a:ext cx="705618" cy="408152"/>
          </a:xfrm>
          <a:prstGeom prst="rightArrow">
            <a:avLst>
              <a:gd name="adj1" fmla="val 50000"/>
              <a:gd name="adj2" fmla="val 42374"/>
            </a:avLst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wrap="none" lIns="89041" tIns="44521" rIns="89041" bIns="44521" anchor="ctr"/>
          <a:lstStyle/>
          <a:p>
            <a:pPr>
              <a:defRPr/>
            </a:pPr>
            <a:endParaRPr lang="en-US" sz="249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AutoShape 17">
            <a:extLst>
              <a:ext uri="{FF2B5EF4-FFF2-40B4-BE49-F238E27FC236}">
                <a16:creationId xmlns:a16="http://schemas.microsoft.com/office/drawing/2014/main" id="{E87DEDF1-E920-417D-8A96-930F6364E21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35817" y="4914742"/>
            <a:ext cx="779985" cy="408152"/>
          </a:xfrm>
          <a:prstGeom prst="rightArrow">
            <a:avLst>
              <a:gd name="adj1" fmla="val 50000"/>
              <a:gd name="adj2" fmla="val 46840"/>
            </a:avLst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wrap="none" lIns="89041" tIns="44521" rIns="89041" bIns="44521" anchor="ctr"/>
          <a:lstStyle/>
          <a:p>
            <a:pPr>
              <a:defRPr/>
            </a:pPr>
            <a:endParaRPr lang="en-US" sz="249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AutoShape 19">
            <a:extLst>
              <a:ext uri="{FF2B5EF4-FFF2-40B4-BE49-F238E27FC236}">
                <a16:creationId xmlns:a16="http://schemas.microsoft.com/office/drawing/2014/main" id="{A2FF624A-D774-4CED-A423-4FAB8FB2038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63397" y="2444215"/>
            <a:ext cx="664111" cy="408152"/>
          </a:xfrm>
          <a:prstGeom prst="rightArrow">
            <a:avLst>
              <a:gd name="adj1" fmla="val 50000"/>
              <a:gd name="adj2" fmla="val 39881"/>
            </a:avLst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wrap="none" lIns="89041" tIns="44521" rIns="89041" bIns="44521" anchor="ctr"/>
          <a:lstStyle/>
          <a:p>
            <a:pPr>
              <a:defRPr/>
            </a:pPr>
            <a:endParaRPr lang="en-US" sz="249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AutoShape 20">
            <a:extLst>
              <a:ext uri="{FF2B5EF4-FFF2-40B4-BE49-F238E27FC236}">
                <a16:creationId xmlns:a16="http://schemas.microsoft.com/office/drawing/2014/main" id="{D891540B-D34F-4DEA-9B9E-A9FDF2EC0F2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742317" y="2370714"/>
            <a:ext cx="747125" cy="409880"/>
          </a:xfrm>
          <a:prstGeom prst="rightArrow">
            <a:avLst>
              <a:gd name="adj1" fmla="val 50000"/>
              <a:gd name="adj2" fmla="val 44867"/>
            </a:avLst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wrap="none" lIns="89041" tIns="44521" rIns="89041" bIns="44521" anchor="ctr"/>
          <a:lstStyle/>
          <a:p>
            <a:pPr>
              <a:defRPr/>
            </a:pPr>
            <a:endParaRPr lang="en-US" sz="249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AutoShape 21">
            <a:extLst>
              <a:ext uri="{FF2B5EF4-FFF2-40B4-BE49-F238E27FC236}">
                <a16:creationId xmlns:a16="http://schemas.microsoft.com/office/drawing/2014/main" id="{AB5D27C3-26AA-47A3-8BDA-2D3E2271105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252247" y="2418273"/>
            <a:ext cx="747125" cy="408152"/>
          </a:xfrm>
          <a:prstGeom prst="rightArrow">
            <a:avLst>
              <a:gd name="adj1" fmla="val 50000"/>
              <a:gd name="adj2" fmla="val 44867"/>
            </a:avLst>
          </a:prstGeom>
          <a:noFill/>
          <a:ln w="25400">
            <a:solidFill>
              <a:srgbClr val="002060"/>
            </a:solidFill>
            <a:miter lim="800000"/>
            <a:headEnd/>
            <a:tailEnd/>
          </a:ln>
        </p:spPr>
        <p:txBody>
          <a:bodyPr wrap="none" lIns="89041" tIns="44521" rIns="89041" bIns="44521" anchor="ctr"/>
          <a:lstStyle/>
          <a:p>
            <a:pPr>
              <a:defRPr/>
            </a:pPr>
            <a:endParaRPr lang="en-US" sz="249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20" name="Line 22">
            <a:extLst>
              <a:ext uri="{FF2B5EF4-FFF2-40B4-BE49-F238E27FC236}">
                <a16:creationId xmlns:a16="http://schemas.microsoft.com/office/drawing/2014/main" id="{CE691743-5CE3-4D5C-97AE-DDFD30279A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89490" y="3198258"/>
            <a:ext cx="0" cy="1328222"/>
          </a:xfrm>
          <a:prstGeom prst="line">
            <a:avLst/>
          </a:prstGeom>
          <a:noFill/>
          <a:ln w="38100">
            <a:solidFill>
              <a:srgbClr val="002060"/>
            </a:solidFill>
            <a:prstDash val="sysDot"/>
            <a:round/>
            <a:headEnd/>
            <a:tailEnd/>
          </a:ln>
        </p:spPr>
        <p:txBody>
          <a:bodyPr lIns="89041" tIns="44521" rIns="89041" bIns="44521"/>
          <a:lstStyle/>
          <a:p>
            <a:pPr>
              <a:defRPr/>
            </a:pPr>
            <a:endParaRPr lang="en-US" sz="2490" dirty="0"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82E871A-0784-4A20-94B7-020647BAE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4638" y="1297587"/>
            <a:ext cx="2042486" cy="830138"/>
          </a:xfrm>
          <a:prstGeom prst="ellipse">
            <a:avLst/>
          </a:prstGeom>
          <a:solidFill>
            <a:srgbClr val="CC99FF"/>
          </a:solidFill>
          <a:ln w="25400">
            <a:solidFill>
              <a:srgbClr val="002060"/>
            </a:solidFill>
            <a:round/>
            <a:headEnd/>
            <a:tailEnd/>
          </a:ln>
        </p:spPr>
        <p:txBody>
          <a:bodyPr wrap="none" lIns="98706" tIns="49353" rIns="98706" bIns="49353" anchor="ctr"/>
          <a:lstStyle/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endParaRPr lang="en-US" sz="2490" dirty="0">
              <a:latin typeface="+mn-lt"/>
              <a:ea typeface="ＭＳ Ｐゴシック" charset="0"/>
              <a:cs typeface="ＭＳ Ｐゴシック" charset="0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90" dirty="0">
                <a:latin typeface="+mn-lt"/>
                <a:ea typeface="ＭＳ Ｐゴシック" charset="0"/>
                <a:cs typeface="ＭＳ Ｐゴシック" charset="0"/>
              </a:rPr>
              <a:t>A Good Paid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2490" dirty="0">
                <a:latin typeface="+mn-lt"/>
                <a:ea typeface="ＭＳ Ｐゴシック" charset="0"/>
                <a:cs typeface="ＭＳ Ｐゴシック" charset="0"/>
              </a:rPr>
              <a:t> Life</a:t>
            </a:r>
          </a:p>
        </p:txBody>
      </p:sp>
      <p:sp>
        <p:nvSpPr>
          <p:cNvPr id="22" name="AutoShape 26">
            <a:extLst>
              <a:ext uri="{FF2B5EF4-FFF2-40B4-BE49-F238E27FC236}">
                <a16:creationId xmlns:a16="http://schemas.microsoft.com/office/drawing/2014/main" id="{DD408EE3-D18C-4EB4-AE8F-E78369574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9176" y="3275086"/>
            <a:ext cx="3239270" cy="1053233"/>
          </a:xfrm>
          <a:prstGeom prst="homePlate">
            <a:avLst>
              <a:gd name="adj" fmla="val 91537"/>
            </a:avLst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  <p:txBody>
          <a:bodyPr wrap="none" lIns="98706" tIns="49353" rIns="98706" bIns="49353" anchor="ctr"/>
          <a:lstStyle/>
          <a:p>
            <a:pPr>
              <a:defRPr/>
            </a:pPr>
            <a:r>
              <a:rPr lang="en-US" sz="2000" dirty="0">
                <a:latin typeface="+mn-lt"/>
                <a:ea typeface="ＭＳ Ｐゴシック" charset="0"/>
                <a:cs typeface="ＭＳ Ｐゴシック" charset="0"/>
              </a:rPr>
              <a:t>Focus on connecting, </a:t>
            </a:r>
          </a:p>
          <a:p>
            <a:pPr>
              <a:defRPr/>
            </a:pPr>
            <a:r>
              <a:rPr lang="en-US" sz="2000" dirty="0">
                <a:latin typeface="+mn-lt"/>
                <a:ea typeface="ＭＳ Ｐゴシック" charset="0"/>
                <a:cs typeface="ＭＳ Ｐゴシック" charset="0"/>
              </a:rPr>
              <a:t>building relationships</a:t>
            </a:r>
          </a:p>
          <a:p>
            <a:pPr>
              <a:defRPr/>
            </a:pPr>
            <a:r>
              <a:rPr lang="en-US" sz="2000" dirty="0">
                <a:latin typeface="+mn-lt"/>
                <a:ea typeface="ＭＳ Ｐゴシック" charset="0"/>
                <a:cs typeface="ＭＳ Ｐゴシック" charset="0"/>
              </a:rPr>
              <a:t>and natural supports</a:t>
            </a:r>
          </a:p>
        </p:txBody>
      </p:sp>
      <p:sp>
        <p:nvSpPr>
          <p:cNvPr id="28695" name="AutoShape 27">
            <a:extLst>
              <a:ext uri="{FF2B5EF4-FFF2-40B4-BE49-F238E27FC236}">
                <a16:creationId xmlns:a16="http://schemas.microsoft.com/office/drawing/2014/main" id="{870DFA87-F516-4E87-9E49-3CE4FE566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901" y="3914252"/>
            <a:ext cx="3308447" cy="330326"/>
          </a:xfrm>
          <a:prstGeom prst="homePlate">
            <a:avLst>
              <a:gd name="adj" fmla="val 255123"/>
            </a:avLst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8706" tIns="49353" rIns="98706" bIns="49353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961"/>
              <a:t>‘Important to’ present</a:t>
            </a:r>
          </a:p>
        </p:txBody>
      </p:sp>
      <p:sp>
        <p:nvSpPr>
          <p:cNvPr id="28696" name="AutoShape 28">
            <a:extLst>
              <a:ext uri="{FF2B5EF4-FFF2-40B4-BE49-F238E27FC236}">
                <a16:creationId xmlns:a16="http://schemas.microsoft.com/office/drawing/2014/main" id="{027A92AF-3027-4752-9E7D-789F80142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49" y="3364285"/>
            <a:ext cx="3431239" cy="357997"/>
          </a:xfrm>
          <a:prstGeom prst="homePlate">
            <a:avLst>
              <a:gd name="adj" fmla="val 244140"/>
            </a:avLst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8706" tIns="49353" rIns="98706" bIns="49353" anchor="ctr" anchorCtr="1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3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961"/>
              <a:t>‘Important to’ recognized</a:t>
            </a:r>
          </a:p>
        </p:txBody>
      </p:sp>
      <p:sp>
        <p:nvSpPr>
          <p:cNvPr id="25" name="Title 3">
            <a:extLst>
              <a:ext uri="{FF2B5EF4-FFF2-40B4-BE49-F238E27FC236}">
                <a16:creationId xmlns:a16="http://schemas.microsoft.com/office/drawing/2014/main" id="{AA310406-B4F2-494F-9506-DB3F80DE165E}"/>
              </a:ext>
            </a:extLst>
          </p:cNvPr>
          <p:cNvSpPr txBox="1">
            <a:spLocks/>
          </p:cNvSpPr>
          <p:nvPr/>
        </p:nvSpPr>
        <p:spPr>
          <a:xfrm>
            <a:off x="-1" y="142310"/>
            <a:ext cx="10150475" cy="996166"/>
          </a:xfrm>
          <a:prstGeom prst="rect">
            <a:avLst/>
          </a:prstGeom>
        </p:spPr>
        <p:txBody>
          <a:bodyPr lIns="98715" tIns="49357" rIns="98715" bIns="49357"/>
          <a:lstStyle/>
          <a:p>
            <a:pPr algn="ctr">
              <a:defRPr/>
            </a:pPr>
            <a:r>
              <a:rPr lang="en-US" sz="4000" b="0" dirty="0">
                <a:latin typeface="Helvetica" pitchFamily="2" charset="0"/>
                <a:ea typeface="+mj-ea"/>
                <a:cs typeface="+mj-cs"/>
              </a:rPr>
              <a:t>Moving from Service Life to Community Life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D9C7CD-B68A-E04D-BB5F-31407F81870B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325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2563" y="-15081"/>
            <a:ext cx="5603876" cy="758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1480" name="Rectangle 24"/>
          <p:cNvSpPr>
            <a:spLocks noGrp="1" noChangeArrowheads="1"/>
          </p:cNvSpPr>
          <p:nvPr>
            <p:ph type="title"/>
          </p:nvPr>
        </p:nvSpPr>
        <p:spPr>
          <a:xfrm>
            <a:off x="5837238" y="1814513"/>
            <a:ext cx="3962400" cy="4114800"/>
          </a:xfrm>
        </p:spPr>
        <p:txBody>
          <a:bodyPr/>
          <a:lstStyle/>
          <a:p>
            <a:pPr algn="l" defTabSz="1019175" eaLnBrk="1" hangingPunct="1">
              <a:defRPr/>
            </a:pPr>
            <a:r>
              <a:rPr lang="en-US" sz="3600">
                <a:solidFill>
                  <a:srgbClr val="9DD500"/>
                </a:solidFill>
                <a:latin typeface="Helvetica" pitchFamily="-105" charset="0"/>
                <a:ea typeface="MS PGothic" pitchFamily="34" charset="-128"/>
              </a:rPr>
              <a:t>“</a:t>
            </a:r>
            <a:r>
              <a:rPr lang="en-US" sz="3600">
                <a:latin typeface="Helvetica" pitchFamily="-105" charset="0"/>
                <a:ea typeface="MS PGothic" pitchFamily="34" charset="-128"/>
              </a:rPr>
              <a:t>If I had an hour to</a:t>
            </a:r>
            <a:br>
              <a:rPr lang="en-US" sz="3600">
                <a:latin typeface="Helvetica" pitchFamily="-105" charset="0"/>
                <a:ea typeface="MS PGothic" pitchFamily="34" charset="-128"/>
              </a:rPr>
            </a:br>
            <a:r>
              <a:rPr lang="en-US" sz="3600">
                <a:latin typeface="Helvetica" pitchFamily="-105" charset="0"/>
                <a:ea typeface="MS PGothic" pitchFamily="34" charset="-128"/>
              </a:rPr>
              <a:t>save the world, I’d</a:t>
            </a:r>
            <a:br>
              <a:rPr lang="en-US" sz="3600">
                <a:latin typeface="Helvetica" pitchFamily="-105" charset="0"/>
                <a:ea typeface="MS PGothic" pitchFamily="34" charset="-128"/>
              </a:rPr>
            </a:br>
            <a:r>
              <a:rPr lang="en-US" sz="3600">
                <a:latin typeface="Helvetica" pitchFamily="-105" charset="0"/>
                <a:ea typeface="MS PGothic" pitchFamily="34" charset="-128"/>
              </a:rPr>
              <a:t>spend 55 minutes</a:t>
            </a:r>
            <a:br>
              <a:rPr lang="en-US" sz="3600">
                <a:latin typeface="Helvetica" pitchFamily="-105" charset="0"/>
                <a:ea typeface="MS PGothic" pitchFamily="34" charset="-128"/>
              </a:rPr>
            </a:br>
            <a:r>
              <a:rPr lang="en-US" sz="3600">
                <a:latin typeface="Helvetica" pitchFamily="-105" charset="0"/>
                <a:ea typeface="MS PGothic" pitchFamily="34" charset="-128"/>
              </a:rPr>
              <a:t>defining the problem.</a:t>
            </a:r>
            <a:r>
              <a:rPr lang="en-US" sz="3600">
                <a:solidFill>
                  <a:srgbClr val="9DD500"/>
                </a:solidFill>
                <a:latin typeface="Helvetica" pitchFamily="-105" charset="0"/>
                <a:ea typeface="MS PGothic" pitchFamily="34" charset="-128"/>
              </a:rPr>
              <a:t>”</a:t>
            </a:r>
            <a:br>
              <a:rPr lang="en-US" sz="3600">
                <a:latin typeface="Helvetica" pitchFamily="-105" charset="0"/>
                <a:ea typeface="MS PGothic" pitchFamily="34" charset="-128"/>
              </a:rPr>
            </a:br>
            <a:br>
              <a:rPr lang="en-US" sz="3600">
                <a:latin typeface="Helvetica" pitchFamily="-105" charset="0"/>
                <a:ea typeface="MS PGothic" pitchFamily="34" charset="-128"/>
              </a:rPr>
            </a:br>
            <a:endParaRPr lang="en-US" sz="3600">
              <a:latin typeface="Helvetica" pitchFamily="-105" charset="0"/>
              <a:ea typeface="MS PGothic" pitchFamily="34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05EDA5-2A72-A349-81B5-36740C64F8F2}"/>
              </a:ext>
            </a:extLst>
          </p:cNvPr>
          <p:cNvSpPr/>
          <p:nvPr/>
        </p:nvSpPr>
        <p:spPr>
          <a:xfrm>
            <a:off x="-170196" y="7236203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0462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GB">
              <a:ea typeface="MS PGothic" pitchFamily="34" charset="-128"/>
            </a:endParaRPr>
          </a:p>
        </p:txBody>
      </p:sp>
      <p:pic>
        <p:nvPicPr>
          <p:cNvPr id="53251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50475" cy="761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32826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0037" y="-4299"/>
            <a:ext cx="6934199" cy="8440504"/>
          </a:xfrm>
        </p:spPr>
      </p:pic>
    </p:spTree>
    <p:extLst>
      <p:ext uri="{BB962C8B-B14F-4D97-AF65-F5344CB8AC3E}">
        <p14:creationId xmlns:p14="http://schemas.microsoft.com/office/powerpoint/2010/main" val="1355319181"/>
      </p:ext>
    </p:extLst>
  </p:cSld>
  <p:clrMapOvr>
    <a:masterClrMapping/>
  </p:clrMapOvr>
  <p:transition advClick="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324600" y="20574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1600">
              <a:latin typeface="Arial Black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6827838" y="976313"/>
            <a:ext cx="3048000" cy="63103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 b="1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b="1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 eaLnBrk="0" hangingPunct="0"/>
            <a:r>
              <a:rPr lang="en-US" sz="2400" b="1" dirty="0">
                <a:latin typeface="Helvetica"/>
                <a:cs typeface="Helvetica"/>
              </a:rPr>
              <a:t>Not our paid </a:t>
            </a:r>
          </a:p>
          <a:p>
            <a:pPr algn="ctr" eaLnBrk="0" hangingPunct="0"/>
            <a:r>
              <a:rPr lang="en-US" sz="2400" b="1" dirty="0">
                <a:latin typeface="Helvetica"/>
                <a:cs typeface="Helvetica"/>
              </a:rPr>
              <a:t>responsibility</a:t>
            </a: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3551238" y="976313"/>
            <a:ext cx="3048000" cy="63103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200" b="1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b="1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b="1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 eaLnBrk="0" hangingPunct="0"/>
            <a:endParaRPr lang="en-US" dirty="0">
              <a:latin typeface="Helvetica"/>
              <a:cs typeface="Helvetica"/>
            </a:endParaRPr>
          </a:p>
          <a:p>
            <a:pPr algn="ctr" eaLnBrk="0" hangingPunct="0"/>
            <a:r>
              <a:rPr lang="en-US" sz="2400" b="1" dirty="0">
                <a:latin typeface="Helvetica"/>
                <a:cs typeface="Helvetica"/>
              </a:rPr>
              <a:t>Use judgment</a:t>
            </a:r>
          </a:p>
          <a:p>
            <a:pPr algn="ctr" eaLnBrk="0" hangingPunct="0"/>
            <a:r>
              <a:rPr lang="en-US" sz="2400" b="1" dirty="0">
                <a:latin typeface="Helvetica"/>
                <a:cs typeface="Helvetica"/>
              </a:rPr>
              <a:t>and creativity</a:t>
            </a:r>
          </a:p>
          <a:p>
            <a:pPr algn="ctr" eaLnBrk="0" hangingPunct="0"/>
            <a:endParaRPr lang="en-US" sz="2400" b="1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274638" y="976313"/>
            <a:ext cx="3048000" cy="631031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4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 eaLnBrk="0" hangingPunct="0"/>
            <a:endParaRPr lang="en-US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 eaLnBrk="0" hangingPunct="0"/>
            <a:r>
              <a:rPr lang="en-US" sz="2400" dirty="0">
                <a:latin typeface="Helvetica"/>
                <a:cs typeface="Helvetica"/>
              </a:rPr>
              <a:t>Core </a:t>
            </a:r>
          </a:p>
          <a:p>
            <a:pPr algn="ctr" eaLnBrk="0" hangingPunct="0"/>
            <a:r>
              <a:rPr lang="en-US" sz="2400" dirty="0">
                <a:latin typeface="Helvetica"/>
                <a:cs typeface="Helvetica"/>
              </a:rPr>
              <a:t>responsibilities</a:t>
            </a:r>
          </a:p>
          <a:p>
            <a:pPr algn="ctr" eaLnBrk="0" hangingPunct="0"/>
            <a:endParaRPr lang="en-US" sz="2400" b="1" dirty="0">
              <a:solidFill>
                <a:schemeClr val="bg1"/>
              </a:solidFill>
            </a:endParaRPr>
          </a:p>
          <a:p>
            <a:pPr algn="ctr" eaLnBrk="0" hangingPunct="0"/>
            <a:endParaRPr lang="en-US" sz="2400" b="1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  <a:p>
            <a:pPr algn="ctr" eaLnBrk="0" hangingPunct="0"/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427037" y="2270919"/>
            <a:ext cx="2743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>
            <a:off x="3703638" y="2194719"/>
            <a:ext cx="2743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6980238" y="2118519"/>
            <a:ext cx="2743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754" name="Rectangle 11"/>
          <p:cNvSpPr>
            <a:spLocks noChangeArrowheads="1"/>
          </p:cNvSpPr>
          <p:nvPr/>
        </p:nvSpPr>
        <p:spPr bwMode="auto">
          <a:xfrm>
            <a:off x="0" y="7315200"/>
            <a:ext cx="101504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1200" dirty="0">
                <a:solidFill>
                  <a:schemeClr val="bg1">
                    <a:lumMod val="40000"/>
                    <a:lumOff val="60000"/>
                  </a:schemeClr>
                </a:solidFill>
              </a:rPr>
              <a:t>© The Learning Community for Person centred Practices, Inc.  2008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22945" y="61119"/>
            <a:ext cx="9253498" cy="84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360" tIns="50679" rIns="101360" bIns="50679"/>
          <a:lstStyle/>
          <a:p>
            <a:pPr marL="380099" indent="-380099" algn="ctr" eaLnBrk="0" hangingPunct="0">
              <a:spcBef>
                <a:spcPct val="20000"/>
              </a:spcBef>
              <a:defRPr/>
            </a:pPr>
            <a:r>
              <a:rPr lang="en-US" sz="4000" b="0" dirty="0">
                <a:solidFill>
                  <a:srgbClr val="B3C33C"/>
                </a:solidFill>
                <a:latin typeface="Helvetica"/>
                <a:ea typeface="ＭＳ Ｐゴシック" charset="0"/>
                <a:cs typeface="Helvetica"/>
              </a:rPr>
              <a:t>Harry – George’s doughnut  </a:t>
            </a:r>
          </a:p>
        </p:txBody>
      </p:sp>
    </p:spTree>
    <p:extLst>
      <p:ext uri="{BB962C8B-B14F-4D97-AF65-F5344CB8AC3E}">
        <p14:creationId xmlns:p14="http://schemas.microsoft.com/office/powerpoint/2010/main" val="4619200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Text Box 2"/>
          <p:cNvSpPr txBox="1">
            <a:spLocks noChangeArrowheads="1"/>
          </p:cNvSpPr>
          <p:nvPr/>
        </p:nvSpPr>
        <p:spPr bwMode="auto">
          <a:xfrm>
            <a:off x="6347578" y="2361288"/>
            <a:ext cx="2056529" cy="33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600" dirty="0">
              <a:latin typeface="Arial Black" pitchFamily="34" charset="0"/>
            </a:endParaRPr>
          </a:p>
        </p:txBody>
      </p:sp>
      <p:sp>
        <p:nvSpPr>
          <p:cNvPr id="141315" name="Rectangle 7"/>
          <p:cNvSpPr>
            <a:spLocks noChangeArrowheads="1"/>
          </p:cNvSpPr>
          <p:nvPr/>
        </p:nvSpPr>
        <p:spPr bwMode="auto">
          <a:xfrm>
            <a:off x="6851571" y="1280788"/>
            <a:ext cx="3046905" cy="5562131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1427" tIns="45714" rIns="91427" bIns="45714" anchor="ctr"/>
          <a:lstStyle/>
          <a:p>
            <a:pPr algn="ctr" eaLnBrk="0" hangingPunct="0">
              <a:defRPr/>
            </a:pPr>
            <a:endParaRPr lang="en-US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r>
              <a:rPr lang="en-US" dirty="0">
                <a:solidFill>
                  <a:srgbClr val="080808"/>
                </a:solidFill>
                <a:latin typeface="Helvetica"/>
                <a:ea typeface="ＭＳ Ｐゴシック" charset="0"/>
                <a:cs typeface="Helvetica"/>
              </a:rPr>
              <a:t>Not usually our  </a:t>
            </a:r>
          </a:p>
          <a:p>
            <a:pPr algn="ctr" eaLnBrk="0" hangingPunct="0">
              <a:defRPr/>
            </a:pPr>
            <a:r>
              <a:rPr lang="en-US" dirty="0">
                <a:solidFill>
                  <a:srgbClr val="080808"/>
                </a:solidFill>
                <a:latin typeface="Helvetica"/>
                <a:ea typeface="ＭＳ Ｐゴシック" charset="0"/>
                <a:cs typeface="Helvetica"/>
              </a:rPr>
              <a:t>responsibility</a:t>
            </a: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r>
              <a:rPr lang="en-US" sz="2200" b="0" dirty="0">
                <a:solidFill>
                  <a:srgbClr val="080808"/>
                </a:solidFill>
                <a:latin typeface="Helvetica"/>
                <a:ea typeface="ＭＳ Ｐゴシック" charset="0"/>
                <a:cs typeface="Helvetica"/>
              </a:rPr>
              <a:t>Whether or not </a:t>
            </a:r>
          </a:p>
          <a:p>
            <a:pPr algn="ctr" eaLnBrk="0" hangingPunct="0">
              <a:defRPr/>
            </a:pPr>
            <a:r>
              <a:rPr lang="en-US" sz="2200" b="0" dirty="0">
                <a:solidFill>
                  <a:srgbClr val="080808"/>
                </a:solidFill>
                <a:latin typeface="Helvetica"/>
                <a:ea typeface="ＭＳ Ｐゴシック" charset="0"/>
                <a:cs typeface="Helvetica"/>
              </a:rPr>
              <a:t>he buys the shirt. </a:t>
            </a: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  <a:p>
            <a:pPr algn="ctr" eaLnBrk="0" hangingPunct="0">
              <a:defRPr/>
            </a:pPr>
            <a:endParaRPr lang="en-US" sz="2200" dirty="0">
              <a:solidFill>
                <a:srgbClr val="080808"/>
              </a:solidFill>
              <a:latin typeface="Helvetica"/>
              <a:ea typeface="ＭＳ Ｐゴシック" charset="0"/>
              <a:cs typeface="Helvetica"/>
            </a:endParaRPr>
          </a:p>
        </p:txBody>
      </p:sp>
      <p:sp>
        <p:nvSpPr>
          <p:cNvPr id="76805" name="Rectangle 8"/>
          <p:cNvSpPr>
            <a:spLocks noChangeArrowheads="1"/>
          </p:cNvSpPr>
          <p:nvPr/>
        </p:nvSpPr>
        <p:spPr bwMode="auto">
          <a:xfrm>
            <a:off x="3625170" y="1280787"/>
            <a:ext cx="3048667" cy="5638332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1427" tIns="45714" rIns="91427" bIns="45714" anchor="ctr"/>
          <a:lstStyle/>
          <a:p>
            <a:pPr algn="ctr" eaLnBrk="0" hangingPunct="0"/>
            <a:endParaRPr lang="en-US" sz="2200" dirty="0">
              <a:solidFill>
                <a:srgbClr val="9DD500"/>
              </a:solidFill>
              <a:latin typeface="Calibri" pitchFamily="34" charset="0"/>
            </a:endParaRPr>
          </a:p>
          <a:p>
            <a:pPr algn="ctr" eaLnBrk="0" hangingPunct="0"/>
            <a:endParaRPr lang="en-US" sz="2200" dirty="0">
              <a:solidFill>
                <a:srgbClr val="9DD500"/>
              </a:solidFill>
              <a:latin typeface="Calibri" pitchFamily="34" charset="0"/>
            </a:endParaRPr>
          </a:p>
          <a:p>
            <a:pPr algn="ctr" eaLnBrk="0" hangingPunct="0"/>
            <a:endParaRPr lang="en-US" dirty="0">
              <a:solidFill>
                <a:srgbClr val="080808"/>
              </a:solidFill>
              <a:latin typeface="Helvetica"/>
              <a:cs typeface="Helvetica"/>
            </a:endParaRPr>
          </a:p>
          <a:p>
            <a:pPr algn="ctr" eaLnBrk="0" hangingPunct="0"/>
            <a:endParaRPr lang="en-US" sz="1200" dirty="0">
              <a:solidFill>
                <a:srgbClr val="080808"/>
              </a:solidFill>
              <a:latin typeface="Helvetica"/>
              <a:cs typeface="Helvetica"/>
            </a:endParaRPr>
          </a:p>
          <a:p>
            <a:pPr algn="ctr" eaLnBrk="0" hangingPunct="0"/>
            <a:r>
              <a:rPr lang="en-US" dirty="0">
                <a:solidFill>
                  <a:srgbClr val="080808"/>
                </a:solidFill>
                <a:latin typeface="Helvetica"/>
                <a:cs typeface="Helvetica"/>
              </a:rPr>
              <a:t>Use judgment</a:t>
            </a:r>
          </a:p>
          <a:p>
            <a:pPr algn="ctr" eaLnBrk="0" hangingPunct="0"/>
            <a:r>
              <a:rPr lang="en-US" dirty="0">
                <a:solidFill>
                  <a:srgbClr val="080808"/>
                </a:solidFill>
                <a:latin typeface="Helvetica"/>
                <a:cs typeface="Helvetica"/>
              </a:rPr>
              <a:t>and creativity</a:t>
            </a:r>
          </a:p>
          <a:p>
            <a:pPr algn="ctr" eaLnBrk="0" hangingPunct="0"/>
            <a:endParaRPr lang="en-US" sz="2200" dirty="0">
              <a:solidFill>
                <a:srgbClr val="080808"/>
              </a:solidFill>
              <a:latin typeface="Calibri" pitchFamily="34" charset="0"/>
            </a:endParaRP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What you do/try</a:t>
            </a: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 to help Harry make</a:t>
            </a: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an informed choice</a:t>
            </a: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about –</a:t>
            </a:r>
          </a:p>
          <a:p>
            <a:pPr algn="ctr" eaLnBrk="0" hangingPunct="0"/>
            <a:endParaRPr lang="en-US" sz="2200" b="0" dirty="0">
              <a:solidFill>
                <a:srgbClr val="080808"/>
              </a:solidFill>
              <a:latin typeface="Helvetica"/>
              <a:cs typeface="Helvetica"/>
            </a:endParaRP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The odds against</a:t>
            </a: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the shirt being a </a:t>
            </a:r>
          </a:p>
          <a:p>
            <a:pPr algn="ctr" eaLnBrk="0" hangingPunct="0"/>
            <a:r>
              <a:rPr lang="en-US" alt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“</a:t>
            </a:r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chick magnet</a:t>
            </a:r>
            <a:r>
              <a:rPr lang="en-US" alt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”</a:t>
            </a:r>
            <a:endParaRPr lang="en-US" sz="2200" b="0" dirty="0">
              <a:solidFill>
                <a:srgbClr val="080808"/>
              </a:solidFill>
              <a:latin typeface="Helvetica"/>
              <a:cs typeface="Helvetica"/>
            </a:endParaRPr>
          </a:p>
          <a:p>
            <a:pPr algn="ctr" eaLnBrk="0" hangingPunct="0"/>
            <a:endParaRPr lang="en-US" sz="2200" b="0" dirty="0">
              <a:solidFill>
                <a:srgbClr val="080808"/>
              </a:solidFill>
              <a:latin typeface="Helvetica"/>
              <a:cs typeface="Helvetica"/>
            </a:endParaRP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Spending ½ his money</a:t>
            </a: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 for 2 weeks on </a:t>
            </a: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1 purchase</a:t>
            </a:r>
          </a:p>
          <a:p>
            <a:pPr algn="ctr" eaLnBrk="0" hangingPunct="0"/>
            <a:endParaRPr lang="en-US" sz="2200" b="0" dirty="0">
              <a:latin typeface="Helvetica"/>
              <a:cs typeface="Helvetica"/>
            </a:endParaRPr>
          </a:p>
          <a:p>
            <a:pPr algn="ctr" eaLnBrk="0" hangingPunct="0"/>
            <a:endParaRPr lang="en-US" sz="2200" b="0" dirty="0">
              <a:latin typeface="Helvetica"/>
              <a:cs typeface="Helvetica"/>
            </a:endParaRPr>
          </a:p>
          <a:p>
            <a:pPr algn="ctr" eaLnBrk="0" hangingPunct="0"/>
            <a:endParaRPr lang="en-US" sz="2200" dirty="0">
              <a:solidFill>
                <a:srgbClr val="9DD500"/>
              </a:solidFill>
              <a:latin typeface="Calibri" pitchFamily="34" charset="0"/>
            </a:endParaRPr>
          </a:p>
          <a:p>
            <a:pPr algn="ctr" eaLnBrk="0" hangingPunct="0"/>
            <a:endParaRPr lang="en-US" sz="2200" dirty="0">
              <a:solidFill>
                <a:srgbClr val="9DD500"/>
              </a:solidFill>
              <a:latin typeface="Calibri" pitchFamily="34" charset="0"/>
            </a:endParaRPr>
          </a:p>
        </p:txBody>
      </p:sp>
      <p:sp>
        <p:nvSpPr>
          <p:cNvPr id="76806" name="Rectangle 9"/>
          <p:cNvSpPr>
            <a:spLocks noChangeArrowheads="1"/>
          </p:cNvSpPr>
          <p:nvPr/>
        </p:nvSpPr>
        <p:spPr bwMode="auto">
          <a:xfrm>
            <a:off x="297825" y="1264974"/>
            <a:ext cx="3046904" cy="5730345"/>
          </a:xfrm>
          <a:prstGeom prst="rect">
            <a:avLst/>
          </a:prstGeom>
          <a:solidFill>
            <a:srgbClr val="FFFFFF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lIns="91427" tIns="45714" rIns="91427" bIns="45714" anchor="ctr"/>
          <a:lstStyle/>
          <a:p>
            <a:pPr algn="ctr" eaLnBrk="0" hangingPunct="0"/>
            <a:endParaRPr lang="en-US" dirty="0">
              <a:solidFill>
                <a:srgbClr val="080808"/>
              </a:solidFill>
              <a:latin typeface="Helvetica"/>
              <a:cs typeface="Helvetica"/>
            </a:endParaRPr>
          </a:p>
          <a:p>
            <a:pPr algn="ctr" eaLnBrk="0" hangingPunct="0"/>
            <a:endParaRPr lang="en-US" dirty="0">
              <a:solidFill>
                <a:srgbClr val="080808"/>
              </a:solidFill>
              <a:latin typeface="Helvetica"/>
              <a:cs typeface="Helvetica"/>
            </a:endParaRPr>
          </a:p>
          <a:p>
            <a:pPr algn="ctr" eaLnBrk="0" hangingPunct="0"/>
            <a:r>
              <a:rPr lang="en-US" dirty="0">
                <a:solidFill>
                  <a:srgbClr val="080808"/>
                </a:solidFill>
                <a:latin typeface="Helvetica"/>
                <a:cs typeface="Helvetica"/>
              </a:rPr>
              <a:t>Core </a:t>
            </a:r>
          </a:p>
          <a:p>
            <a:pPr algn="ctr" eaLnBrk="0" hangingPunct="0"/>
            <a:r>
              <a:rPr lang="en-US" dirty="0">
                <a:solidFill>
                  <a:srgbClr val="080808"/>
                </a:solidFill>
                <a:latin typeface="Helvetica"/>
                <a:cs typeface="Helvetica"/>
              </a:rPr>
              <a:t>responsibilities</a:t>
            </a:r>
          </a:p>
          <a:p>
            <a:pPr algn="ctr" eaLnBrk="0" hangingPunct="0"/>
            <a:endParaRPr lang="en-US" sz="2200" dirty="0">
              <a:solidFill>
                <a:srgbClr val="080808"/>
              </a:solidFill>
              <a:latin typeface="Calibri" pitchFamily="34" charset="0"/>
            </a:endParaRPr>
          </a:p>
          <a:p>
            <a:pPr algn="ctr" eaLnBrk="0" hangingPunct="0"/>
            <a:endParaRPr lang="en-US" sz="2200" dirty="0">
              <a:solidFill>
                <a:srgbClr val="080808"/>
              </a:solidFill>
              <a:latin typeface="Calibri" pitchFamily="34" charset="0"/>
            </a:endParaRP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To help Harry make</a:t>
            </a: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an informed choice –</a:t>
            </a:r>
          </a:p>
          <a:p>
            <a:pPr algn="ctr" eaLnBrk="0" hangingPunct="0"/>
            <a:endParaRPr lang="en-US" sz="2200" b="0" dirty="0">
              <a:solidFill>
                <a:srgbClr val="080808"/>
              </a:solidFill>
              <a:latin typeface="Helvetica"/>
              <a:cs typeface="Helvetica"/>
            </a:endParaRP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About the shirt</a:t>
            </a:r>
          </a:p>
          <a:p>
            <a:pPr algn="ctr" eaLnBrk="0" hangingPunct="0"/>
            <a:endParaRPr lang="en-US" sz="2200" b="0" dirty="0">
              <a:solidFill>
                <a:srgbClr val="080808"/>
              </a:solidFill>
              <a:latin typeface="Helvetica"/>
              <a:cs typeface="Helvetica"/>
            </a:endParaRP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About his money</a:t>
            </a:r>
          </a:p>
          <a:p>
            <a:pPr algn="ctr" eaLnBrk="0" hangingPunct="0"/>
            <a:endParaRPr lang="en-US" sz="2200" b="0" dirty="0">
              <a:solidFill>
                <a:srgbClr val="080808"/>
              </a:solidFill>
              <a:latin typeface="Helvetica"/>
              <a:cs typeface="Helvetica"/>
            </a:endParaRP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It starts with asking</a:t>
            </a: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 why he wants</a:t>
            </a:r>
          </a:p>
          <a:p>
            <a:pPr algn="ctr" eaLnBrk="0" hangingPunct="0"/>
            <a:r>
              <a:rPr lang="en-US" sz="2200" b="0" dirty="0">
                <a:solidFill>
                  <a:srgbClr val="080808"/>
                </a:solidFill>
                <a:latin typeface="Helvetica"/>
                <a:cs typeface="Helvetica"/>
              </a:rPr>
              <a:t>the shirt</a:t>
            </a:r>
          </a:p>
          <a:p>
            <a:pPr algn="ctr" eaLnBrk="0" hangingPunct="0"/>
            <a:endParaRPr lang="en-US" sz="2200" dirty="0">
              <a:solidFill>
                <a:srgbClr val="080808"/>
              </a:solidFill>
              <a:latin typeface="Calibri" pitchFamily="34" charset="0"/>
            </a:endParaRPr>
          </a:p>
          <a:p>
            <a:pPr algn="ctr" eaLnBrk="0" hangingPunct="0"/>
            <a:endParaRPr lang="en-US" sz="2200" dirty="0">
              <a:solidFill>
                <a:srgbClr val="080808"/>
              </a:solidFill>
              <a:latin typeface="Calibri" pitchFamily="34" charset="0"/>
            </a:endParaRPr>
          </a:p>
          <a:p>
            <a:pPr algn="ctr" eaLnBrk="0" hangingPunct="0"/>
            <a:endParaRPr lang="en-US" sz="2200" dirty="0">
              <a:solidFill>
                <a:srgbClr val="080808"/>
              </a:solidFill>
              <a:latin typeface="Calibri" pitchFamily="34" charset="0"/>
            </a:endParaRPr>
          </a:p>
          <a:p>
            <a:pPr algn="ctr" eaLnBrk="0" hangingPunct="0"/>
            <a:endParaRPr lang="en-US" sz="2200" dirty="0">
              <a:solidFill>
                <a:srgbClr val="080808"/>
              </a:solidFill>
              <a:latin typeface="Calibri" pitchFamily="34" charset="0"/>
            </a:endParaRPr>
          </a:p>
        </p:txBody>
      </p:sp>
      <p:sp>
        <p:nvSpPr>
          <p:cNvPr id="76807" name="Line 7"/>
          <p:cNvSpPr>
            <a:spLocks noChangeShapeType="1"/>
          </p:cNvSpPr>
          <p:nvPr/>
        </p:nvSpPr>
        <p:spPr bwMode="auto">
          <a:xfrm>
            <a:off x="449377" y="2270919"/>
            <a:ext cx="2743800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endParaRPr lang="en-US"/>
          </a:p>
        </p:txBody>
      </p:sp>
      <p:sp>
        <p:nvSpPr>
          <p:cNvPr id="76808" name="Line 8"/>
          <p:cNvSpPr>
            <a:spLocks noChangeShapeType="1"/>
          </p:cNvSpPr>
          <p:nvPr/>
        </p:nvSpPr>
        <p:spPr bwMode="auto">
          <a:xfrm>
            <a:off x="3727128" y="2270919"/>
            <a:ext cx="2742039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endParaRPr lang="en-US"/>
          </a:p>
        </p:txBody>
      </p:sp>
      <p:sp>
        <p:nvSpPr>
          <p:cNvPr id="76809" name="Line 9"/>
          <p:cNvSpPr>
            <a:spLocks noChangeShapeType="1"/>
          </p:cNvSpPr>
          <p:nvPr/>
        </p:nvSpPr>
        <p:spPr bwMode="auto">
          <a:xfrm>
            <a:off x="7003123" y="2118830"/>
            <a:ext cx="2743801" cy="0"/>
          </a:xfrm>
          <a:prstGeom prst="line">
            <a:avLst/>
          </a:prstGeom>
          <a:noFill/>
          <a:ln w="25400">
            <a:solidFill>
              <a:srgbClr val="002060"/>
            </a:solidFill>
            <a:round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endParaRPr lang="en-US"/>
          </a:p>
        </p:txBody>
      </p:sp>
      <p:sp>
        <p:nvSpPr>
          <p:cNvPr id="76810" name="Title 1"/>
          <p:cNvSpPr txBox="1">
            <a:spLocks/>
          </p:cNvSpPr>
          <p:nvPr/>
        </p:nvSpPr>
        <p:spPr bwMode="auto">
          <a:xfrm>
            <a:off x="445846" y="213519"/>
            <a:ext cx="9253497" cy="961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360" tIns="50679" rIns="101360" bIns="50679"/>
          <a:lstStyle/>
          <a:p>
            <a:pPr marL="380099" indent="-380099" algn="ctr" eaLnBrk="0" hangingPunct="0">
              <a:spcBef>
                <a:spcPct val="20000"/>
              </a:spcBef>
            </a:pPr>
            <a:r>
              <a:rPr lang="en-US" sz="4000" b="0" dirty="0">
                <a:solidFill>
                  <a:srgbClr val="B3C33C"/>
                </a:solidFill>
                <a:latin typeface="Helvetica"/>
                <a:cs typeface="Helvetica"/>
              </a:rPr>
              <a:t>Harry  – George’s doughnut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0174EC-21FC-3648-88F0-A110806A1DA4}"/>
              </a:ext>
            </a:extLst>
          </p:cNvPr>
          <p:cNvSpPr/>
          <p:nvPr/>
        </p:nvSpPr>
        <p:spPr>
          <a:xfrm>
            <a:off x="52988" y="7266365"/>
            <a:ext cx="33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© TLCPCP 2019 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www.tlcpcp.com</a:t>
            </a:r>
            <a:endParaRPr lang="en-CA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4617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1873F0-690F-9D42-A574-995362CC34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4329" y="86888"/>
            <a:ext cx="8601816" cy="88863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B3C33C"/>
                </a:solidFill>
                <a:latin typeface="Helvetica" pitchFamily="2" charset="0"/>
              </a:rPr>
              <a:t>Practical application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5259FF6-83D8-BA4B-94CD-E77CAA806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426" y="1051719"/>
            <a:ext cx="9667622" cy="5867400"/>
          </a:xfrm>
        </p:spPr>
        <p:txBody>
          <a:bodyPr>
            <a:noAutofit/>
          </a:bodyPr>
          <a:lstStyle/>
          <a:p>
            <a:pPr algn="l"/>
            <a:r>
              <a:rPr lang="en-US" sz="2800" b="1" dirty="0">
                <a:solidFill>
                  <a:srgbClr val="2D568D"/>
                </a:solidFill>
              </a:rPr>
              <a:t>Important To / Important For and balance</a:t>
            </a:r>
            <a:endParaRPr lang="en-US" sz="2800" b="1" dirty="0">
              <a:solidFill>
                <a:schemeClr val="accent4"/>
              </a:solidFill>
            </a:endParaRPr>
          </a:p>
          <a:p>
            <a:pPr marL="505983" indent="-505983" algn="l">
              <a:buFont typeface="Arial" panose="020B0604020202020204" pitchFamily="34" charset="0"/>
              <a:buChar char="•"/>
            </a:pPr>
            <a:r>
              <a:rPr lang="en-US" sz="2800" dirty="0"/>
              <a:t>Look for opportunities to use this tool to learn more about a situation, especially when people seem on different pages</a:t>
            </a:r>
          </a:p>
          <a:p>
            <a:pPr algn="l"/>
            <a:r>
              <a:rPr lang="en-US" sz="2800" b="1" dirty="0">
                <a:solidFill>
                  <a:srgbClr val="F27035"/>
                </a:solidFill>
              </a:rPr>
              <a:t>Choice and boundaries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Pay attention to how you present choice to someone and if/how you promote choice and control</a:t>
            </a:r>
            <a:endParaRPr lang="en-US" sz="2800" b="1" dirty="0">
              <a:solidFill>
                <a:srgbClr val="A24694"/>
              </a:solidFill>
            </a:endParaRPr>
          </a:p>
          <a:p>
            <a:pPr algn="l"/>
            <a:r>
              <a:rPr lang="en-US" sz="2800" b="1" dirty="0">
                <a:solidFill>
                  <a:srgbClr val="A24694"/>
                </a:solidFill>
              </a:rPr>
              <a:t>Two-minute drill</a:t>
            </a:r>
          </a:p>
          <a:p>
            <a:pPr marL="505983" indent="-505983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Find an opportunity to use this tool to learn something new about how to best support someone – maybe ask the person, a family member, another worker, etc.</a:t>
            </a:r>
          </a:p>
          <a:p>
            <a:pPr algn="l">
              <a:lnSpc>
                <a:spcPct val="100000"/>
              </a:lnSpc>
            </a:pPr>
            <a:r>
              <a:rPr lang="en-US" sz="2800" b="1" dirty="0">
                <a:solidFill>
                  <a:srgbClr val="40A7B9"/>
                </a:solidFill>
              </a:rPr>
              <a:t>The Doughnut</a:t>
            </a:r>
          </a:p>
          <a:p>
            <a:pPr marL="505983" indent="-505983" algn="l">
              <a:buFont typeface="Arial" panose="020B0604020202020204" pitchFamily="34" charset="0"/>
              <a:buChar char="•"/>
            </a:pPr>
            <a:r>
              <a:rPr lang="en-US" sz="2800" dirty="0"/>
              <a:t>Look for an opportunity to use the doughnut to bring clarity about core responsibility in supporting someone and where/when a DSP can use judgement and creativity</a:t>
            </a:r>
            <a:endParaRPr lang="en-US" sz="400" dirty="0"/>
          </a:p>
        </p:txBody>
      </p:sp>
    </p:spTree>
    <p:extLst>
      <p:ext uri="{BB962C8B-B14F-4D97-AF65-F5344CB8AC3E}">
        <p14:creationId xmlns:p14="http://schemas.microsoft.com/office/powerpoint/2010/main" val="2064167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bject, indoor, cup, paper&#10;&#10;Description automatically generated">
            <a:extLst>
              <a:ext uri="{FF2B5EF4-FFF2-40B4-BE49-F238E27FC236}">
                <a16:creationId xmlns:a16="http://schemas.microsoft.com/office/drawing/2014/main" id="{7611908D-93F8-A542-9860-8B67416A12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647" y="-558800"/>
            <a:ext cx="6808590" cy="907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1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0048150A-C116-6048-AEA2-75CFDB880658}"/>
              </a:ext>
            </a:extLst>
          </p:cNvPr>
          <p:cNvSpPr txBox="1">
            <a:spLocks/>
          </p:cNvSpPr>
          <p:nvPr/>
        </p:nvSpPr>
        <p:spPr>
          <a:xfrm>
            <a:off x="0" y="289719"/>
            <a:ext cx="10150475" cy="747313"/>
          </a:xfrm>
          <a:prstGeom prst="rect">
            <a:avLst/>
          </a:prstGeom>
          <a:effectLst/>
        </p:spPr>
        <p:txBody>
          <a:bodyPr/>
          <a:lstStyle>
            <a:lvl1pPr algn="l" defTabSz="76132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b="0" dirty="0">
                <a:solidFill>
                  <a:srgbClr val="B3C33C"/>
                </a:solidFill>
                <a:latin typeface="Helvetica" pitchFamily="2" charset="0"/>
              </a:rPr>
              <a:t>Things that people do at home </a:t>
            </a:r>
          </a:p>
          <a:p>
            <a:pPr algn="ctr" fontAlgn="auto">
              <a:spcAft>
                <a:spcPts val="0"/>
              </a:spcAft>
            </a:pPr>
            <a:r>
              <a:rPr lang="en-US" b="0" dirty="0">
                <a:solidFill>
                  <a:srgbClr val="B3C33C"/>
                </a:solidFill>
                <a:latin typeface="Helvetica" pitchFamily="2" charset="0"/>
              </a:rPr>
              <a:t>that gets on your last nerve</a:t>
            </a:r>
          </a:p>
        </p:txBody>
      </p:sp>
    </p:spTree>
    <p:extLst>
      <p:ext uri="{BB962C8B-B14F-4D97-AF65-F5344CB8AC3E}">
        <p14:creationId xmlns:p14="http://schemas.microsoft.com/office/powerpoint/2010/main" val="2148125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14E6B-EFFE-464B-88DA-2870E8723AB3}"/>
              </a:ext>
            </a:extLst>
          </p:cNvPr>
          <p:cNvSpPr txBox="1">
            <a:spLocks/>
          </p:cNvSpPr>
          <p:nvPr/>
        </p:nvSpPr>
        <p:spPr>
          <a:xfrm>
            <a:off x="0" y="289719"/>
            <a:ext cx="10150475" cy="747313"/>
          </a:xfrm>
          <a:prstGeom prst="rect">
            <a:avLst/>
          </a:prstGeom>
          <a:effectLst/>
        </p:spPr>
        <p:txBody>
          <a:bodyPr/>
          <a:lstStyle>
            <a:lvl1pPr algn="l" defTabSz="76132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b="0" dirty="0">
                <a:solidFill>
                  <a:srgbClr val="B3C33C"/>
                </a:solidFill>
                <a:latin typeface="Helvetica" pitchFamily="2" charset="0"/>
              </a:rPr>
              <a:t>How do you react?  What do you do?</a:t>
            </a:r>
          </a:p>
        </p:txBody>
      </p:sp>
    </p:spTree>
    <p:extLst>
      <p:ext uri="{BB962C8B-B14F-4D97-AF65-F5344CB8AC3E}">
        <p14:creationId xmlns:p14="http://schemas.microsoft.com/office/powerpoint/2010/main" val="3434913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14E6B-EFFE-464B-88DA-2870E8723AB3}"/>
              </a:ext>
            </a:extLst>
          </p:cNvPr>
          <p:cNvSpPr txBox="1">
            <a:spLocks/>
          </p:cNvSpPr>
          <p:nvPr/>
        </p:nvSpPr>
        <p:spPr>
          <a:xfrm>
            <a:off x="0" y="213519"/>
            <a:ext cx="10150475" cy="747313"/>
          </a:xfrm>
          <a:prstGeom prst="rect">
            <a:avLst/>
          </a:prstGeom>
          <a:effectLst/>
        </p:spPr>
        <p:txBody>
          <a:bodyPr/>
          <a:lstStyle>
            <a:lvl1pPr algn="l" defTabSz="76132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6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b="0" dirty="0">
                <a:solidFill>
                  <a:srgbClr val="B3C33C"/>
                </a:solidFill>
                <a:latin typeface="Helvetica" pitchFamily="2" charset="0"/>
              </a:rPr>
              <a:t>1 year later </a:t>
            </a:r>
          </a:p>
          <a:p>
            <a:pPr algn="ctr" fontAlgn="auto">
              <a:spcAft>
                <a:spcPts val="0"/>
              </a:spcAft>
            </a:pPr>
            <a:r>
              <a:rPr lang="en-US" b="0" dirty="0">
                <a:solidFill>
                  <a:srgbClr val="B3C33C"/>
                </a:solidFill>
                <a:latin typeface="Helvetica" pitchFamily="2" charset="0"/>
              </a:rPr>
              <a:t>same situation plus a system response </a:t>
            </a:r>
          </a:p>
          <a:p>
            <a:pPr algn="ctr" fontAlgn="auto">
              <a:spcAft>
                <a:spcPts val="0"/>
              </a:spcAft>
            </a:pPr>
            <a:endParaRPr lang="en-US" sz="1600" b="0" dirty="0">
              <a:solidFill>
                <a:srgbClr val="B3C33C"/>
              </a:solidFill>
              <a:latin typeface="Helvetica" pitchFamily="2" charset="0"/>
            </a:endParaRPr>
          </a:p>
          <a:p>
            <a:pPr algn="ctr" fontAlgn="auto">
              <a:spcAft>
                <a:spcPts val="0"/>
              </a:spcAft>
            </a:pPr>
            <a:r>
              <a:rPr lang="en-US" b="0" dirty="0">
                <a:solidFill>
                  <a:srgbClr val="B3C33C"/>
                </a:solidFill>
                <a:latin typeface="Helvetica" pitchFamily="2" charset="0"/>
              </a:rPr>
              <a:t>How do you feel now and what do you do?</a:t>
            </a:r>
          </a:p>
        </p:txBody>
      </p:sp>
    </p:spTree>
    <p:extLst>
      <p:ext uri="{BB962C8B-B14F-4D97-AF65-F5344CB8AC3E}">
        <p14:creationId xmlns:p14="http://schemas.microsoft.com/office/powerpoint/2010/main" val="33480632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69198</TotalTime>
  <Words>2039</Words>
  <Application>Microsoft Office PowerPoint</Application>
  <PresentationFormat>Custom</PresentationFormat>
  <Paragraphs>463</Paragraphs>
  <Slides>56</Slides>
  <Notes>46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1" baseType="lpstr">
      <vt:lpstr>MS PGothic</vt:lpstr>
      <vt:lpstr>MS PGothic</vt:lpstr>
      <vt:lpstr>Arial</vt:lpstr>
      <vt:lpstr>Arial Black</vt:lpstr>
      <vt:lpstr>Calibri</vt:lpstr>
      <vt:lpstr>Calibri Light</vt:lpstr>
      <vt:lpstr>Claire Hand</vt:lpstr>
      <vt:lpstr>Comic Sans MS</vt:lpstr>
      <vt:lpstr>Helvetica</vt:lpstr>
      <vt:lpstr>Times New Roman</vt:lpstr>
      <vt:lpstr>Trebuchet MS</vt:lpstr>
      <vt:lpstr>Verdana</vt:lpstr>
      <vt:lpstr>Wingdings</vt:lpstr>
      <vt:lpstr>Office Theme</vt:lpstr>
      <vt:lpstr>Document</vt:lpstr>
      <vt:lpstr>PowerPoint Presentation</vt:lpstr>
      <vt:lpstr>Breakout rooms</vt:lpstr>
      <vt:lpstr> </vt:lpstr>
      <vt:lpstr>What grates on your last nerves?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Importance Of Environments</vt:lpstr>
      <vt:lpstr>PowerPoint Presentation</vt:lpstr>
      <vt:lpstr>Introducing  the Core Concept: </vt:lpstr>
      <vt:lpstr>Important TO</vt:lpstr>
      <vt:lpstr>PowerPoint Presentation</vt:lpstr>
      <vt:lpstr>PowerPoint Presentation</vt:lpstr>
      <vt:lpstr>PowerPoint Presentation</vt:lpstr>
      <vt:lpstr>  ‘It’s awful when you are in bed &amp; you  don’t know what time it is.  The night seems to go on forever’</vt:lpstr>
      <vt:lpstr>Important FOR Part One</vt:lpstr>
      <vt:lpstr>PowerPoint Presentation</vt:lpstr>
      <vt:lpstr>PowerPoint Presentation</vt:lpstr>
      <vt:lpstr>PowerPoint Presentation</vt:lpstr>
      <vt:lpstr>PowerPoint Presentation</vt:lpstr>
      <vt:lpstr>Health and Safety can dictate life</vt:lpstr>
      <vt:lpstr>PowerPoint Presentation</vt:lpstr>
      <vt:lpstr>PowerPoint Presentation</vt:lpstr>
      <vt:lpstr>PowerPoint Presentation</vt:lpstr>
      <vt:lpstr>balance</vt:lpstr>
      <vt:lpstr>PowerPoint Presentation</vt:lpstr>
      <vt:lpstr>PowerPoint Presentation</vt:lpstr>
      <vt:lpstr>Choice and Balance</vt:lpstr>
      <vt:lpstr>Breakout rooms</vt:lpstr>
      <vt:lpstr>PowerPoint Presentation</vt:lpstr>
      <vt:lpstr>Control of the “W’s”</vt:lpstr>
      <vt:lpstr>PowerPoint Presentation</vt:lpstr>
      <vt:lpstr>Choice has Boundaries for Everyone </vt:lpstr>
      <vt:lpstr>Support vs Overprotecting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“If I had an hour to save the world, I’d spend 55 minutes defining the problem.”  </vt:lpstr>
      <vt:lpstr>PowerPoint Presentation</vt:lpstr>
      <vt:lpstr>PowerPoint Presentation</vt:lpstr>
      <vt:lpstr>PowerPoint Presentation</vt:lpstr>
      <vt:lpstr>PowerPoint Presentation</vt:lpstr>
      <vt:lpstr>Practical application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 Centered Thinking - DAY 1</dc:title>
  <dc:creator>Michael Smull &amp; Michael Steinbruck</dc:creator>
  <cp:lastModifiedBy>Julie Tomlinson</cp:lastModifiedBy>
  <cp:revision>842</cp:revision>
  <cp:lastPrinted>2020-01-26T20:20:11Z</cp:lastPrinted>
  <dcterms:created xsi:type="dcterms:W3CDTF">2010-09-22T18:46:05Z</dcterms:created>
  <dcterms:modified xsi:type="dcterms:W3CDTF">2024-09-26T17:55:22Z</dcterms:modified>
</cp:coreProperties>
</file>