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6"/>
  </p:notesMasterIdLst>
  <p:handoutMasterIdLst>
    <p:handoutMasterId r:id="rId17"/>
  </p:handoutMasterIdLst>
  <p:sldIdLst>
    <p:sldId id="896" r:id="rId2"/>
    <p:sldId id="897" r:id="rId3"/>
    <p:sldId id="805" r:id="rId4"/>
    <p:sldId id="868" r:id="rId5"/>
    <p:sldId id="827" r:id="rId6"/>
    <p:sldId id="809" r:id="rId7"/>
    <p:sldId id="810" r:id="rId8"/>
    <p:sldId id="467" r:id="rId9"/>
    <p:sldId id="808" r:id="rId10"/>
    <p:sldId id="565" r:id="rId11"/>
    <p:sldId id="752" r:id="rId12"/>
    <p:sldId id="751" r:id="rId13"/>
    <p:sldId id="812" r:id="rId14"/>
    <p:sldId id="919" r:id="rId15"/>
  </p:sldIdLst>
  <p:sldSz cx="10150475" cy="75898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1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35"/>
    <a:srgbClr val="B3C33C"/>
    <a:srgbClr val="B2CB7F"/>
    <a:srgbClr val="9AC869"/>
    <a:srgbClr val="E5DFED"/>
    <a:srgbClr val="1F84CA"/>
    <a:srgbClr val="0C0D0D"/>
    <a:srgbClr val="0070C0"/>
    <a:srgbClr val="86BA28"/>
    <a:srgbClr val="8FD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68912" autoAdjust="0"/>
  </p:normalViewPr>
  <p:slideViewPr>
    <p:cSldViewPr>
      <p:cViewPr varScale="1">
        <p:scale>
          <a:sx n="69" d="100"/>
          <a:sy n="69" d="100"/>
        </p:scale>
        <p:origin x="2076" y="66"/>
      </p:cViewPr>
      <p:guideLst>
        <p:guide orient="horz" pos="2391"/>
        <p:guide pos="31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208"/>
    </p:cViewPr>
  </p:sorterViewPr>
  <p:notesViewPr>
    <p:cSldViewPr>
      <p:cViewPr>
        <p:scale>
          <a:sx n="100" d="100"/>
          <a:sy n="100" d="100"/>
        </p:scale>
        <p:origin x="2960" y="14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54D2A6A8-76FB-42B0-9367-1D2CB6D34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16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6650" y="685800"/>
            <a:ext cx="45847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ABA769A3-F11C-4895-9CD2-173AA5928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19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5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b="0" dirty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2EE6C-DB3E-46D4-B1E8-76C3DE6598B3}" type="slidenum">
              <a:rPr lang="en-US" smtClean="0">
                <a:ea typeface="ＭＳ Ｐゴシック" charset="-128"/>
              </a:rPr>
              <a:pPr/>
              <a:t>10</a:t>
            </a:fld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8422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99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Group activity – 10 minutes.</a:t>
            </a:r>
          </a:p>
          <a:p>
            <a:br>
              <a:rPr lang="en-US" b="0" dirty="0">
                <a:latin typeface="Times New Roman" pitchFamily="18" charset="0"/>
                <a:cs typeface="Times New Roman" pitchFamily="18" charset="0"/>
              </a:rPr>
            </a:br>
            <a:r>
              <a:rPr lang="en-US" b="0" dirty="0">
                <a:latin typeface="Times New Roman" pitchFamily="18" charset="0"/>
                <a:cs typeface="Times New Roman" pitchFamily="18" charset="0"/>
              </a:rPr>
              <a:t>Come back as a group, share their answers, one column at a time in Chat.   Debrief as a group.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48896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11175" y="381000"/>
            <a:ext cx="2524125" cy="1889125"/>
          </a:xfrm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>
                <a:latin typeface="Arial" pitchFamily="34" charset="0"/>
              </a:rPr>
              <a:t>Share.</a:t>
            </a:r>
          </a:p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FE4462-8D10-444F-81A5-8CED32D348CF}" type="slidenum">
              <a:rPr lang="en-US" smtClean="0">
                <a:latin typeface="Arial" charset="0"/>
              </a:rPr>
              <a:pPr>
                <a:defRPr/>
              </a:pPr>
              <a:t>13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41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– 8 minutes total (about 1 minutes each for introductions)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introduce themselves</a:t>
            </a:r>
          </a:p>
          <a:p>
            <a:pPr marL="285750" indent="-285750">
              <a:buFontTx/>
              <a:buChar char="-"/>
            </a:pPr>
            <a:r>
              <a:rPr lang="en-US" dirty="0"/>
              <a:t>1 thing they are passionate about (hobby, interest)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choose roles for activities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>
            <a:extLst>
              <a:ext uri="{FF2B5EF4-FFF2-40B4-BE49-F238E27FC236}">
                <a16:creationId xmlns:a16="http://schemas.microsoft.com/office/drawing/2014/main" id="{27A45D9E-052E-A54B-BB72-72443D9F8D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696913"/>
            <a:ext cx="2692400" cy="2014537"/>
          </a:xfrm>
          <a:ln/>
        </p:spPr>
      </p:sp>
      <p:sp>
        <p:nvSpPr>
          <p:cNvPr id="172034" name="Notes Placeholder 2">
            <a:extLst>
              <a:ext uri="{FF2B5EF4-FFF2-40B4-BE49-F238E27FC236}">
                <a16:creationId xmlns:a16="http://schemas.microsoft.com/office/drawing/2014/main" id="{C753143C-BC60-0A4B-8C21-822C7E82E7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867025"/>
            <a:ext cx="5943600" cy="57324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Group activity – 1 person in the group talks for 2 minutes – others listen attentively and gather info about them. </a:t>
            </a:r>
          </a:p>
          <a:p>
            <a:endParaRPr lang="en-US" altLang="en-US" b="0" u="non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8 minutes total – </a:t>
            </a: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Choose person – 1 minute</a:t>
            </a: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Talk for 2 </a:t>
            </a:r>
            <a:r>
              <a:rPr lang="en-US" altLang="en-US" b="0" u="non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mintues</a:t>
            </a:r>
            <a:endParaRPr lang="en-US" altLang="en-US" b="0" u="non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5 minutes to debrief as a group – how much info was learned, what kind of info was shared, etc. </a:t>
            </a:r>
          </a:p>
        </p:txBody>
      </p:sp>
      <p:sp>
        <p:nvSpPr>
          <p:cNvPr id="172035" name="Slide Number Placeholder 3">
            <a:extLst>
              <a:ext uri="{FF2B5EF4-FFF2-40B4-BE49-F238E27FC236}">
                <a16:creationId xmlns:a16="http://schemas.microsoft.com/office/drawing/2014/main" id="{9752ACF0-0C48-F245-B080-CE9660189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A6EE9ED-5012-3C46-92F8-FB5DC53FF502}" type="slidenum">
              <a:rPr lang="en-US" altLang="en-US" sz="1200" b="0" smtClean="0">
                <a:latin typeface="Arial" panose="020B0604020202020204" pitchFamily="34" charset="0"/>
              </a:rPr>
              <a:pPr/>
              <a:t>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72036" name="Rectangle 4">
            <a:extLst>
              <a:ext uri="{FF2B5EF4-FFF2-40B4-BE49-F238E27FC236}">
                <a16:creationId xmlns:a16="http://schemas.microsoft.com/office/drawing/2014/main" id="{B1CDE90C-1C84-E048-AD3E-6960EDB7F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831263"/>
            <a:ext cx="34290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/>
              <a:t>TLC-PCP www.learningcommunity.us</a:t>
            </a:r>
          </a:p>
        </p:txBody>
      </p:sp>
    </p:spTree>
    <p:extLst>
      <p:ext uri="{BB962C8B-B14F-4D97-AF65-F5344CB8AC3E}">
        <p14:creationId xmlns:p14="http://schemas.microsoft.com/office/powerpoint/2010/main" val="402181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Individual activity – 10 minutes</a:t>
            </a:r>
          </a:p>
          <a:p>
            <a:endParaRPr lang="en-US" b="0" dirty="0"/>
          </a:p>
          <a:p>
            <a:r>
              <a:rPr lang="en-US" b="0" dirty="0"/>
              <a:t>Get people to report back on some of the things they added to their important to and important for.   Ask for Important to first.   Then ask for important for.</a:t>
            </a:r>
          </a:p>
          <a:p>
            <a:r>
              <a:rPr lang="en-US" b="0" dirty="0"/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46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98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MS PGothic" pitchFamily="34" charset="-128"/>
              </a:rPr>
              <a:t>Use chat</a:t>
            </a:r>
          </a:p>
          <a:p>
            <a:endParaRPr lang="en-US" sz="1400" b="1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TLC-PCP www.learningcommunityus.com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43CC09-3E8D-4D93-BDCA-BCE17182E75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4975" y="304800"/>
            <a:ext cx="2546350" cy="1905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xfrm>
            <a:off x="381000" y="2438400"/>
            <a:ext cx="6019800" cy="6172200"/>
          </a:xfrm>
          <a:noFill/>
          <a:ln/>
        </p:spPr>
        <p:txBody>
          <a:bodyPr/>
          <a:lstStyle/>
          <a:p>
            <a:r>
              <a:rPr lang="en-US" b="0" dirty="0">
                <a:latin typeface="Arial" pitchFamily="34" charset="0"/>
              </a:rPr>
              <a:t>10 minutes as a group activity.  Can do in their course book or paper, etc.   Reporters share, one piece at a time in Chat</a:t>
            </a:r>
          </a:p>
          <a:p>
            <a:endParaRPr lang="en-US" b="0" dirty="0">
              <a:latin typeface="Arial" pitchFamily="34" charset="0"/>
            </a:endParaRPr>
          </a:p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520F5D-C004-4A5D-B818-81897E840544}" type="slidenum">
              <a:rPr lang="en-US" smtClean="0">
                <a:latin typeface="Arial" charset="0"/>
              </a:rPr>
              <a:pPr>
                <a:defRPr/>
              </a:pPr>
              <a:t>6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08000" y="609600"/>
            <a:ext cx="2852738" cy="2133600"/>
          </a:xfrm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b="0" dirty="0">
              <a:ea typeface="ＭＳ Ｐゴシック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9341D0-A6A3-40A9-9CE1-2ABCFD2D8EB8}" type="slidenum">
              <a:rPr lang="en-US" smtClean="0">
                <a:latin typeface="Arial" charset="0"/>
              </a:rPr>
              <a:pPr>
                <a:defRPr/>
              </a:pPr>
              <a:t>7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8384366C-439B-47E6-A119-F28FBD11F6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588" y="241300"/>
            <a:ext cx="1770063" cy="1323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47A1C4A1-902F-4D00-8F41-084CB8BE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25627"/>
            <a:ext cx="7355665" cy="8081950"/>
          </a:xfrm>
          <a:ln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Arial" pitchFamily="34" charset="0"/>
              </a:rPr>
              <a:t> </a:t>
            </a:r>
          </a:p>
          <a:p>
            <a:pPr eaLnBrk="1" hangingPunct="1">
              <a:defRPr/>
            </a:pPr>
            <a:endParaRPr lang="en-US" sz="1000" dirty="0">
              <a:latin typeface="Arial" pitchFamily="34" charset="0"/>
            </a:endParaRPr>
          </a:p>
          <a:p>
            <a:pPr>
              <a:defRPr/>
            </a:pPr>
            <a:endParaRPr lang="en-US" sz="1000" dirty="0">
              <a:latin typeface="Arial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EAF53ED6-F613-45A9-B34E-288D5AFD2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610" indent="-2944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7862" indent="-23557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9006" indent="-23557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0151" indent="-23557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81BE6A-E5A7-4FCC-BC26-C339831F72D8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A23184-5BAA-47DB-80E4-133304E033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961402" y="9238521"/>
            <a:ext cx="3595627" cy="400966"/>
          </a:xfrm>
        </p:spPr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95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52D53-9D05-42D9-80CE-814284A303EA}" type="slidenum">
              <a:rPr lang="en-US" smtClean="0">
                <a:ea typeface="ＭＳ Ｐゴシック" charset="-128"/>
              </a:rPr>
              <a:pPr/>
              <a:t>9</a:t>
            </a:fld>
            <a:endParaRPr lang="en-US">
              <a:ea typeface="ＭＳ Ｐゴシック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5800"/>
            <a:ext cx="45847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sz="1400" b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764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9583-D11C-AD4D-B0F0-3FFE86B72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810" y="1242134"/>
            <a:ext cx="7612856" cy="2642388"/>
          </a:xfrm>
        </p:spPr>
        <p:txBody>
          <a:bodyPr anchor="b"/>
          <a:lstStyle>
            <a:lvl1pPr algn="ctr">
              <a:defRPr sz="4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57264-5B70-7C4F-9BEE-A653E842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8810" y="3986423"/>
            <a:ext cx="7612856" cy="1832453"/>
          </a:xfrm>
        </p:spPr>
        <p:txBody>
          <a:bodyPr/>
          <a:lstStyle>
            <a:lvl1pPr marL="0" indent="0" algn="ctr">
              <a:buNone/>
              <a:defRPr sz="1998"/>
            </a:lvl1pPr>
            <a:lvl2pPr marL="380665" indent="0" algn="ctr">
              <a:buNone/>
              <a:defRPr sz="1665"/>
            </a:lvl2pPr>
            <a:lvl3pPr marL="761329" indent="0" algn="ctr">
              <a:buNone/>
              <a:defRPr sz="1499"/>
            </a:lvl3pPr>
            <a:lvl4pPr marL="1141994" indent="0" algn="ctr">
              <a:buNone/>
              <a:defRPr sz="1332"/>
            </a:lvl4pPr>
            <a:lvl5pPr marL="1522659" indent="0" algn="ctr">
              <a:buNone/>
              <a:defRPr sz="1332"/>
            </a:lvl5pPr>
            <a:lvl6pPr marL="1903324" indent="0" algn="ctr">
              <a:buNone/>
              <a:defRPr sz="1332"/>
            </a:lvl6pPr>
            <a:lvl7pPr marL="2283988" indent="0" algn="ctr">
              <a:buNone/>
              <a:defRPr sz="1332"/>
            </a:lvl7pPr>
            <a:lvl8pPr marL="2664653" indent="0" algn="ctr">
              <a:buNone/>
              <a:defRPr sz="1332"/>
            </a:lvl8pPr>
            <a:lvl9pPr marL="3045318" indent="0" algn="ctr">
              <a:buNone/>
              <a:defRPr sz="13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A9DCD-3E05-8942-A385-E5E5F2A4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07FB6-2852-4C40-AFE8-BAC1D170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028DE-2836-1D49-85E3-4432E61AA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99BFE-4CA5-45FB-9CFD-79D0CB66FB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7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7E4B-B311-254B-A321-6E659750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9EDAC-DD75-7243-8ED5-4EB91FD5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1F9C9-6B06-254A-9D53-3E370658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9A195-4555-324D-BFE2-4439CC03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48212-86CA-5749-97A7-A210EB1B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4DCB0-743B-4A6F-A96B-034E2248F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49A5C-7CDA-974C-B71F-48CF964DF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63934" y="404089"/>
            <a:ext cx="2188696" cy="6432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4DA51-7D9F-2141-AB13-D3413205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7845" y="404089"/>
            <a:ext cx="6439208" cy="64320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8A909-25F7-DC47-B2A2-6D734F30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8EF99-2422-9749-BB4F-C7B4D6F8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8515-98C4-6948-A256-E1CDADEA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50ED9-9D0B-4632-BF73-28A8C1D61A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8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214313"/>
            <a:ext cx="10150475" cy="6532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D8A88-E9E3-48EF-ADD0-3B3E83939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10913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3E23-DD06-0B4C-98D0-A0D5E2D4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75D3-EB75-2045-8766-753F2287D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EB3E1-A80B-6E45-80FF-0AA4B10E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94833-16C8-8745-A5AE-0BEF8C988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9F57C-9DAF-2F41-84F8-90B66D0F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DC22B-1603-4527-819C-57D13754B2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0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1998-AD2E-7F4F-A4E5-06FAFFA2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58" y="1892190"/>
            <a:ext cx="8754785" cy="3157161"/>
          </a:xfrm>
        </p:spPr>
        <p:txBody>
          <a:bodyPr anchor="b"/>
          <a:lstStyle>
            <a:lvl1pPr>
              <a:defRPr sz="4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5B95E-A94A-154A-8C48-2C91A442D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558" y="5079219"/>
            <a:ext cx="8754785" cy="1660277"/>
          </a:xfrm>
        </p:spPr>
        <p:txBody>
          <a:bodyPr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380665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2pPr>
            <a:lvl3pPr marL="761329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3pPr>
            <a:lvl4pPr marL="1141994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4pPr>
            <a:lvl5pPr marL="1522659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5pPr>
            <a:lvl6pPr marL="1903324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6pPr>
            <a:lvl7pPr marL="2283988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7pPr>
            <a:lvl8pPr marL="2664653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8pPr>
            <a:lvl9pPr marL="3045318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E13C-8388-884B-98FB-70C2B7FC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14D37-6F8B-0648-A253-C3C7CCEB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E72F8-704F-F54A-8487-2C595C3B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1122D-5D9E-44E2-8429-E56A18EB18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2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9132-A75B-954F-8EEF-850B1B0B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EB74-BCDA-7843-864B-8DD11F806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845" y="2020443"/>
            <a:ext cx="4313952" cy="4815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3AF64-D19B-1D43-8A04-5AFE0FB0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678" y="2020443"/>
            <a:ext cx="4313952" cy="4815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85FC-7DF4-8447-A0F7-70DC875A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B02CB-EB06-2547-B9F9-0EDFF89E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1BC7C-0857-3640-874E-9570F40E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B52EE-268C-40C9-9422-B4DF2D59AB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0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45C6-572B-7940-8C11-4BE12AF5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7" y="404089"/>
            <a:ext cx="8754785" cy="1467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5C2F5-FC37-974C-97A2-350D0977F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168" y="1860565"/>
            <a:ext cx="4294126" cy="911834"/>
          </a:xfrm>
        </p:spPr>
        <p:txBody>
          <a:bodyPr anchor="b"/>
          <a:lstStyle>
            <a:lvl1pPr marL="0" indent="0">
              <a:buNone/>
              <a:defRPr sz="1998" b="1"/>
            </a:lvl1pPr>
            <a:lvl2pPr marL="380665" indent="0">
              <a:buNone/>
              <a:defRPr sz="1665" b="1"/>
            </a:lvl2pPr>
            <a:lvl3pPr marL="761329" indent="0">
              <a:buNone/>
              <a:defRPr sz="1499" b="1"/>
            </a:lvl3pPr>
            <a:lvl4pPr marL="1141994" indent="0">
              <a:buNone/>
              <a:defRPr sz="1332" b="1"/>
            </a:lvl4pPr>
            <a:lvl5pPr marL="1522659" indent="0">
              <a:buNone/>
              <a:defRPr sz="1332" b="1"/>
            </a:lvl5pPr>
            <a:lvl6pPr marL="1903324" indent="0">
              <a:buNone/>
              <a:defRPr sz="1332" b="1"/>
            </a:lvl6pPr>
            <a:lvl7pPr marL="2283988" indent="0">
              <a:buNone/>
              <a:defRPr sz="1332" b="1"/>
            </a:lvl7pPr>
            <a:lvl8pPr marL="2664653" indent="0">
              <a:buNone/>
              <a:defRPr sz="1332" b="1"/>
            </a:lvl8pPr>
            <a:lvl9pPr marL="3045318" indent="0">
              <a:buNone/>
              <a:defRPr sz="13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7ABE9-DDB7-A240-BE10-239D650D0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168" y="2772399"/>
            <a:ext cx="4294126" cy="4077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D0830B-3DA8-D04F-84B7-E3A0358F1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38678" y="1860565"/>
            <a:ext cx="4315274" cy="911834"/>
          </a:xfrm>
        </p:spPr>
        <p:txBody>
          <a:bodyPr anchor="b"/>
          <a:lstStyle>
            <a:lvl1pPr marL="0" indent="0">
              <a:buNone/>
              <a:defRPr sz="1998" b="1"/>
            </a:lvl1pPr>
            <a:lvl2pPr marL="380665" indent="0">
              <a:buNone/>
              <a:defRPr sz="1665" b="1"/>
            </a:lvl2pPr>
            <a:lvl3pPr marL="761329" indent="0">
              <a:buNone/>
              <a:defRPr sz="1499" b="1"/>
            </a:lvl3pPr>
            <a:lvl4pPr marL="1141994" indent="0">
              <a:buNone/>
              <a:defRPr sz="1332" b="1"/>
            </a:lvl4pPr>
            <a:lvl5pPr marL="1522659" indent="0">
              <a:buNone/>
              <a:defRPr sz="1332" b="1"/>
            </a:lvl5pPr>
            <a:lvl6pPr marL="1903324" indent="0">
              <a:buNone/>
              <a:defRPr sz="1332" b="1"/>
            </a:lvl6pPr>
            <a:lvl7pPr marL="2283988" indent="0">
              <a:buNone/>
              <a:defRPr sz="1332" b="1"/>
            </a:lvl7pPr>
            <a:lvl8pPr marL="2664653" indent="0">
              <a:buNone/>
              <a:defRPr sz="1332" b="1"/>
            </a:lvl8pPr>
            <a:lvl9pPr marL="3045318" indent="0">
              <a:buNone/>
              <a:defRPr sz="13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86C04-F575-5548-8F91-B898099D4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38678" y="2772399"/>
            <a:ext cx="4315274" cy="4077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11E09-3EE3-784D-9445-595B46FF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F2962-C8DA-C84F-8206-777AFCD7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6C74B-8204-D64E-A5DC-604AB2E2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4EC8A-2A7C-440F-83EF-AAF512D54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5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EDA0-A028-9847-B293-D14776C6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BD0B9-D6D6-444C-A4A8-F0C92518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D2E68-807D-CE4C-9785-6AC55054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1D7D2-CC4B-FD42-BC90-94C98901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57EF0-4F27-4DC8-A598-28B5BEC357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4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D5101-2B0C-1246-9C9E-0DB5D393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0EC4D-2251-9047-91E4-8CBF7FF1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772F4-B1BC-5148-9A0B-F5E11FA0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933B5-833B-4DFF-B4A3-8B5BB71D1C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1457-46E6-BB4E-B816-EED969B4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8" y="505989"/>
            <a:ext cx="3273792" cy="1770962"/>
          </a:xfrm>
        </p:spPr>
        <p:txBody>
          <a:bodyPr anchor="b"/>
          <a:lstStyle>
            <a:lvl1pPr>
              <a:defRPr sz="26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BD227-2392-F648-BE1F-7F0DA5FC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274" y="1092797"/>
            <a:ext cx="5138678" cy="5393704"/>
          </a:xfrm>
        </p:spPr>
        <p:txBody>
          <a:bodyPr/>
          <a:lstStyle>
            <a:lvl1pPr>
              <a:defRPr sz="2664"/>
            </a:lvl1pPr>
            <a:lvl2pPr>
              <a:defRPr sz="2331"/>
            </a:lvl2pPr>
            <a:lvl3pPr>
              <a:defRPr sz="1998"/>
            </a:lvl3pPr>
            <a:lvl4pPr>
              <a:defRPr sz="1665"/>
            </a:lvl4pPr>
            <a:lvl5pPr>
              <a:defRPr sz="1665"/>
            </a:lvl5pPr>
            <a:lvl6pPr>
              <a:defRPr sz="1665"/>
            </a:lvl6pPr>
            <a:lvl7pPr>
              <a:defRPr sz="1665"/>
            </a:lvl7pPr>
            <a:lvl8pPr>
              <a:defRPr sz="1665"/>
            </a:lvl8pPr>
            <a:lvl9pPr>
              <a:defRPr sz="16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D10A5-B2E6-F842-A4A1-E9FC97F9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168" y="2276951"/>
            <a:ext cx="3273792" cy="4218334"/>
          </a:xfrm>
        </p:spPr>
        <p:txBody>
          <a:bodyPr/>
          <a:lstStyle>
            <a:lvl1pPr marL="0" indent="0">
              <a:buNone/>
              <a:defRPr sz="1332"/>
            </a:lvl1pPr>
            <a:lvl2pPr marL="380665" indent="0">
              <a:buNone/>
              <a:defRPr sz="1166"/>
            </a:lvl2pPr>
            <a:lvl3pPr marL="761329" indent="0">
              <a:buNone/>
              <a:defRPr sz="999"/>
            </a:lvl3pPr>
            <a:lvl4pPr marL="1141994" indent="0">
              <a:buNone/>
              <a:defRPr sz="833"/>
            </a:lvl4pPr>
            <a:lvl5pPr marL="1522659" indent="0">
              <a:buNone/>
              <a:defRPr sz="833"/>
            </a:lvl5pPr>
            <a:lvl6pPr marL="1903324" indent="0">
              <a:buNone/>
              <a:defRPr sz="833"/>
            </a:lvl6pPr>
            <a:lvl7pPr marL="2283988" indent="0">
              <a:buNone/>
              <a:defRPr sz="833"/>
            </a:lvl7pPr>
            <a:lvl8pPr marL="2664653" indent="0">
              <a:buNone/>
              <a:defRPr sz="833"/>
            </a:lvl8pPr>
            <a:lvl9pPr marL="304531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5B9B3-F757-2B4D-8F63-99AD5022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FE432-18F5-6443-BC3E-D24B2C73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9A7C5-4C56-6444-A5A7-CC9F3199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CE02E-5092-4EA2-9F31-F492C3C9AB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8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068D-37D5-3B4B-AA7D-FBCC0347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8" y="505989"/>
            <a:ext cx="3273792" cy="1770962"/>
          </a:xfrm>
        </p:spPr>
        <p:txBody>
          <a:bodyPr anchor="b"/>
          <a:lstStyle>
            <a:lvl1pPr>
              <a:defRPr sz="26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AFEEF7-DB7B-BA41-AD5B-C58AABFCC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5274" y="1092797"/>
            <a:ext cx="5138678" cy="5393704"/>
          </a:xfrm>
        </p:spPr>
        <p:txBody>
          <a:bodyPr/>
          <a:lstStyle>
            <a:lvl1pPr marL="0" indent="0">
              <a:buNone/>
              <a:defRPr sz="2664"/>
            </a:lvl1pPr>
            <a:lvl2pPr marL="380665" indent="0">
              <a:buNone/>
              <a:defRPr sz="2331"/>
            </a:lvl2pPr>
            <a:lvl3pPr marL="761329" indent="0">
              <a:buNone/>
              <a:defRPr sz="1998"/>
            </a:lvl3pPr>
            <a:lvl4pPr marL="1141994" indent="0">
              <a:buNone/>
              <a:defRPr sz="1665"/>
            </a:lvl4pPr>
            <a:lvl5pPr marL="1522659" indent="0">
              <a:buNone/>
              <a:defRPr sz="1665"/>
            </a:lvl5pPr>
            <a:lvl6pPr marL="1903324" indent="0">
              <a:buNone/>
              <a:defRPr sz="1665"/>
            </a:lvl6pPr>
            <a:lvl7pPr marL="2283988" indent="0">
              <a:buNone/>
              <a:defRPr sz="1665"/>
            </a:lvl7pPr>
            <a:lvl8pPr marL="2664653" indent="0">
              <a:buNone/>
              <a:defRPr sz="1665"/>
            </a:lvl8pPr>
            <a:lvl9pPr marL="3045318" indent="0">
              <a:buNone/>
              <a:defRPr sz="166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44E85-EE92-024A-B675-CAFD327D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168" y="2276951"/>
            <a:ext cx="3273792" cy="4218334"/>
          </a:xfrm>
        </p:spPr>
        <p:txBody>
          <a:bodyPr/>
          <a:lstStyle>
            <a:lvl1pPr marL="0" indent="0">
              <a:buNone/>
              <a:defRPr sz="1332"/>
            </a:lvl1pPr>
            <a:lvl2pPr marL="380665" indent="0">
              <a:buNone/>
              <a:defRPr sz="1166"/>
            </a:lvl2pPr>
            <a:lvl3pPr marL="761329" indent="0">
              <a:buNone/>
              <a:defRPr sz="999"/>
            </a:lvl3pPr>
            <a:lvl4pPr marL="1141994" indent="0">
              <a:buNone/>
              <a:defRPr sz="833"/>
            </a:lvl4pPr>
            <a:lvl5pPr marL="1522659" indent="0">
              <a:buNone/>
              <a:defRPr sz="833"/>
            </a:lvl5pPr>
            <a:lvl6pPr marL="1903324" indent="0">
              <a:buNone/>
              <a:defRPr sz="833"/>
            </a:lvl6pPr>
            <a:lvl7pPr marL="2283988" indent="0">
              <a:buNone/>
              <a:defRPr sz="833"/>
            </a:lvl7pPr>
            <a:lvl8pPr marL="2664653" indent="0">
              <a:buNone/>
              <a:defRPr sz="833"/>
            </a:lvl8pPr>
            <a:lvl9pPr marL="304531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9113B-37B2-0C44-BB84-5FFF56B9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69E8B-E50B-4A43-A2EB-3FA0CF66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45143-790E-E244-BCB4-8ACF6EFC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7B39A-BCC2-4E1E-940B-8ADD5E8287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89EE0-7884-8C45-84B8-A0E23B59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45" y="404089"/>
            <a:ext cx="8754785" cy="146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A5932-DF62-0F4D-8A08-5EEE16FFB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45" y="2020443"/>
            <a:ext cx="8754785" cy="4815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81FB-C2EC-944D-A17D-10891CEAA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7845" y="7034656"/>
            <a:ext cx="2283857" cy="40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BB7AF-0D90-8D4D-B595-D71F67CD7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2345" y="7034656"/>
            <a:ext cx="3425785" cy="40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5981E-1161-BE43-9A25-7911EEF18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8773" y="7034656"/>
            <a:ext cx="2283857" cy="40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059F71-7B63-4485-8E0D-98288337AA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0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2" r:id="rId12"/>
  </p:sldLayoutIdLst>
  <p:txStyles>
    <p:titleStyle>
      <a:lvl1pPr algn="l" defTabSz="761329" rtl="0" eaLnBrk="1" latinLnBrk="0" hangingPunct="1">
        <a:lnSpc>
          <a:spcPct val="90000"/>
        </a:lnSpc>
        <a:spcBef>
          <a:spcPct val="0"/>
        </a:spcBef>
        <a:buNone/>
        <a:defRPr sz="36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332" indent="-190332" algn="l" defTabSz="761329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1" kern="1200">
          <a:solidFill>
            <a:schemeClr val="tx1"/>
          </a:solidFill>
          <a:latin typeface="+mn-lt"/>
          <a:ea typeface="+mn-ea"/>
          <a:cs typeface="+mn-cs"/>
        </a:defRPr>
      </a:lvl1pPr>
      <a:lvl2pPr marL="570997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951662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665" kern="1200">
          <a:solidFill>
            <a:schemeClr val="tx1"/>
          </a:solidFill>
          <a:latin typeface="+mn-lt"/>
          <a:ea typeface="+mn-ea"/>
          <a:cs typeface="+mn-cs"/>
        </a:defRPr>
      </a:lvl3pPr>
      <a:lvl4pPr marL="1332327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712991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2093656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474321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854985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3235650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1pPr>
      <a:lvl2pPr marL="380665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2pPr>
      <a:lvl3pPr marL="761329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41994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22659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903324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83988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664653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3045318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eys-Anatomy-2-Minute-Drill.mp4" descr="Greys-Anatomy-2-Minute-Drill.mp4">
            <a:hlinkClick r:id="" action="ppaction://media"/>
            <a:extLst>
              <a:ext uri="{FF2B5EF4-FFF2-40B4-BE49-F238E27FC236}">
                <a16:creationId xmlns:a16="http://schemas.microsoft.com/office/drawing/2014/main" id="{019485EA-E57C-6548-BC63-7FFD0EE162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9800"/>
            <a:ext cx="10150475" cy="57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>
              <a:ea typeface="MS PGothic" pitchFamily="34" charset="-128"/>
            </a:endParaRPr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328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7" y="-4299"/>
            <a:ext cx="6934199" cy="8440504"/>
          </a:xfrm>
        </p:spPr>
      </p:pic>
    </p:spTree>
    <p:extLst>
      <p:ext uri="{BB962C8B-B14F-4D97-AF65-F5344CB8AC3E}">
        <p14:creationId xmlns:p14="http://schemas.microsoft.com/office/powerpoint/2010/main" val="1355319181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324600" y="2057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600">
              <a:latin typeface="Arial Black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827838" y="976313"/>
            <a:ext cx="3048000" cy="6310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Not our paid </a:t>
            </a: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responsibility</a:t>
            </a: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551238" y="976313"/>
            <a:ext cx="3048000" cy="6310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2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dirty="0">
              <a:latin typeface="Helvetica"/>
              <a:cs typeface="Helvetica"/>
            </a:endParaRP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Use judgment</a:t>
            </a: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and creativity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74638" y="976313"/>
            <a:ext cx="3048000" cy="6310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400" dirty="0">
                <a:latin typeface="Helvetica"/>
                <a:cs typeface="Helvetica"/>
              </a:rPr>
              <a:t>Core </a:t>
            </a:r>
          </a:p>
          <a:p>
            <a:pPr algn="ctr" eaLnBrk="0" hangingPunct="0"/>
            <a:r>
              <a:rPr lang="en-US" sz="2400" dirty="0">
                <a:latin typeface="Helvetica"/>
                <a:cs typeface="Helvetica"/>
              </a:rPr>
              <a:t>responsibilities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427037" y="2270919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3703638" y="2194719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6980238" y="2118519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0" y="7315200"/>
            <a:ext cx="10150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© The Learning Community for Person centred Practices, Inc.  2008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22945" y="61119"/>
            <a:ext cx="9253498" cy="8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  <a:defRPr/>
            </a:pPr>
            <a:r>
              <a:rPr lang="en-US" sz="4000" b="0" dirty="0">
                <a:solidFill>
                  <a:srgbClr val="B3C33C"/>
                </a:solidFill>
                <a:latin typeface="Helvetica"/>
                <a:ea typeface="ＭＳ Ｐゴシック" charset="0"/>
                <a:cs typeface="Helvetica"/>
              </a:rPr>
              <a:t>Harry – George’s doughnut  </a:t>
            </a:r>
          </a:p>
        </p:txBody>
      </p:sp>
    </p:spTree>
    <p:extLst>
      <p:ext uri="{BB962C8B-B14F-4D97-AF65-F5344CB8AC3E}">
        <p14:creationId xmlns:p14="http://schemas.microsoft.com/office/powerpoint/2010/main" val="461920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6347578" y="2361288"/>
            <a:ext cx="2056529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600" dirty="0">
              <a:latin typeface="Arial Black" pitchFamily="34" charset="0"/>
            </a:endParaRPr>
          </a:p>
        </p:txBody>
      </p:sp>
      <p:sp>
        <p:nvSpPr>
          <p:cNvPr id="141315" name="Rectangle 7"/>
          <p:cNvSpPr>
            <a:spLocks noChangeArrowheads="1"/>
          </p:cNvSpPr>
          <p:nvPr/>
        </p:nvSpPr>
        <p:spPr bwMode="auto">
          <a:xfrm>
            <a:off x="6851571" y="1280788"/>
            <a:ext cx="3046905" cy="5562131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algn="ctr" eaLnBrk="0" hangingPunct="0">
              <a:defRPr/>
            </a:pPr>
            <a:endParaRPr lang="en-US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r>
              <a:rPr lang="en-US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Not usually our  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responsibility</a:t>
            </a: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r>
              <a:rPr lang="en-US" sz="2200" b="0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Whether or not </a:t>
            </a:r>
          </a:p>
          <a:p>
            <a:pPr algn="ctr" eaLnBrk="0" hangingPunct="0">
              <a:defRPr/>
            </a:pPr>
            <a:r>
              <a:rPr lang="en-US" sz="2200" b="0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he buys the shirt. </a:t>
            </a: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76805" name="Rectangle 8"/>
          <p:cNvSpPr>
            <a:spLocks noChangeArrowheads="1"/>
          </p:cNvSpPr>
          <p:nvPr/>
        </p:nvSpPr>
        <p:spPr bwMode="auto">
          <a:xfrm>
            <a:off x="3625170" y="1280787"/>
            <a:ext cx="3048667" cy="5638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  <a:p>
            <a:pPr algn="ctr" eaLnBrk="0" hangingPunct="0"/>
            <a:endParaRPr lang="en-US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sz="120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Use judgment</a:t>
            </a: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and creativity</a:t>
            </a: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What you do/try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 to help Harry make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an informed choice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about –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The odds against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the shirt being a </a:t>
            </a:r>
          </a:p>
          <a:p>
            <a:pPr algn="ctr" eaLnBrk="0" hangingPunct="0"/>
            <a:r>
              <a:rPr lang="en-US" alt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“</a:t>
            </a:r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chick magnet</a:t>
            </a:r>
            <a:r>
              <a:rPr lang="en-US" alt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”</a:t>
            </a:r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Spending ½ his money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 for 2 weeks on 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1 purchase</a:t>
            </a:r>
          </a:p>
          <a:p>
            <a:pPr algn="ctr" eaLnBrk="0" hangingPunct="0"/>
            <a:endParaRPr lang="en-US" sz="2200" b="0" dirty="0">
              <a:latin typeface="Helvetica"/>
              <a:cs typeface="Helvetica"/>
            </a:endParaRPr>
          </a:p>
          <a:p>
            <a:pPr algn="ctr" eaLnBrk="0" hangingPunct="0"/>
            <a:endParaRPr lang="en-US" sz="2200" b="0" dirty="0">
              <a:latin typeface="Helvetica"/>
              <a:cs typeface="Helvetica"/>
            </a:endParaRPr>
          </a:p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</p:txBody>
      </p:sp>
      <p:sp>
        <p:nvSpPr>
          <p:cNvPr id="76806" name="Rectangle 9"/>
          <p:cNvSpPr>
            <a:spLocks noChangeArrowheads="1"/>
          </p:cNvSpPr>
          <p:nvPr/>
        </p:nvSpPr>
        <p:spPr bwMode="auto">
          <a:xfrm>
            <a:off x="297825" y="1264974"/>
            <a:ext cx="3046904" cy="5730345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algn="ctr" eaLnBrk="0" hangingPunct="0"/>
            <a:endParaRPr lang="en-US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Core </a:t>
            </a: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responsibilities</a:t>
            </a: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To help Harry make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an informed choice –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About the shirt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About his money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It starts with asking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 why he wants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the shirt</a:t>
            </a: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449377" y="2270919"/>
            <a:ext cx="27438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endParaRPr lang="en-US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3727128" y="2270919"/>
            <a:ext cx="2742039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endParaRPr lang="en-US"/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7003123" y="2118830"/>
            <a:ext cx="2743801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endParaRPr lang="en-US"/>
          </a:p>
        </p:txBody>
      </p:sp>
      <p:sp>
        <p:nvSpPr>
          <p:cNvPr id="76810" name="Title 1"/>
          <p:cNvSpPr txBox="1">
            <a:spLocks/>
          </p:cNvSpPr>
          <p:nvPr/>
        </p:nvSpPr>
        <p:spPr bwMode="auto">
          <a:xfrm>
            <a:off x="445846" y="213519"/>
            <a:ext cx="9253497" cy="9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</a:pPr>
            <a:r>
              <a:rPr lang="en-US" sz="4000" b="0" dirty="0">
                <a:solidFill>
                  <a:srgbClr val="B3C33C"/>
                </a:solidFill>
                <a:latin typeface="Helvetica"/>
                <a:cs typeface="Helvetica"/>
              </a:rPr>
              <a:t>Harry  – George’s doughnut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174EC-21FC-3648-88F0-A110806A1DA4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61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1873F0-690F-9D42-A574-995362CC3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29" y="86888"/>
            <a:ext cx="8601816" cy="8886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B3C33C"/>
                </a:solidFill>
                <a:latin typeface="Helvetica" pitchFamily="2" charset="0"/>
              </a:rPr>
              <a:t>Practical application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259FF6-83D8-BA4B-94CD-E77CAA80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426" y="1051719"/>
            <a:ext cx="9667622" cy="5867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2D568D"/>
                </a:solidFill>
              </a:rPr>
              <a:t>Important To / Important For and balance</a:t>
            </a:r>
            <a:endParaRPr lang="en-US" sz="2800" b="1" dirty="0">
              <a:solidFill>
                <a:schemeClr val="accent4"/>
              </a:solidFill>
            </a:endParaRP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Look for opportunities to use this tool to learn more about a situation, especially when people seem on different pages</a:t>
            </a:r>
          </a:p>
          <a:p>
            <a:pPr algn="l"/>
            <a:r>
              <a:rPr lang="en-US" sz="2800" b="1" dirty="0">
                <a:solidFill>
                  <a:srgbClr val="F27035"/>
                </a:solidFill>
              </a:rPr>
              <a:t>Choice and boundaries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Pay attention to how you present choice to someone and if/how you promote choice and control</a:t>
            </a:r>
            <a:endParaRPr lang="en-US" sz="2800" b="1" dirty="0">
              <a:solidFill>
                <a:srgbClr val="A24694"/>
              </a:solidFill>
            </a:endParaRPr>
          </a:p>
          <a:p>
            <a:pPr algn="l"/>
            <a:r>
              <a:rPr lang="en-US" sz="2800" b="1" dirty="0">
                <a:solidFill>
                  <a:srgbClr val="A24694"/>
                </a:solidFill>
              </a:rPr>
              <a:t>Two-minute drill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Find an opportunity to use this tool to learn something new about how to best support someone – maybe ask the person, a family member, another worker, etc.</a:t>
            </a:r>
          </a:p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40A7B9"/>
                </a:solidFill>
              </a:rPr>
              <a:t>The Doughnut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Look for an opportunity to use the doughnut to bring clarity about core responsibility in supporting someone and where/when a DSP can use judgement and creativity</a:t>
            </a: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06416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1918A47A-B05E-3A42-96AF-4EE929668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03213"/>
            <a:ext cx="9753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34" tIns="49618" rIns="99234" bIns="49618"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rgbClr val="B3C33C"/>
                </a:solidFill>
                <a:latin typeface="Helvetica" pitchFamily="2" charset="0"/>
              </a:rPr>
              <a:t>2 Minute Drill  </a:t>
            </a:r>
            <a:br>
              <a:rPr lang="en-US" altLang="en-US" sz="4000" i="1" dirty="0">
                <a:solidFill>
                  <a:srgbClr val="B3C33C"/>
                </a:solidFill>
                <a:latin typeface="Helvetica" pitchFamily="2" charset="0"/>
              </a:rPr>
            </a:br>
            <a:endParaRPr lang="en-US" altLang="en-US" sz="4000" i="1" dirty="0">
              <a:solidFill>
                <a:srgbClr val="B3C33C"/>
              </a:solidFill>
              <a:latin typeface="Helvetica" pitchFamily="2" charset="0"/>
            </a:endParaRPr>
          </a:p>
        </p:txBody>
      </p:sp>
      <p:sp>
        <p:nvSpPr>
          <p:cNvPr id="171010" name="TextBox 10">
            <a:extLst>
              <a:ext uri="{FF2B5EF4-FFF2-40B4-BE49-F238E27FC236}">
                <a16:creationId xmlns:a16="http://schemas.microsoft.com/office/drawing/2014/main" id="{DF94A764-40C9-574B-8808-02ABFBABC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128713"/>
            <a:ext cx="78660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34" tIns="49618" rIns="99234" bIns="49618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900" b="0" i="1">
                <a:latin typeface="Helvetica" pitchFamily="2" charset="0"/>
              </a:rPr>
              <a:t>Imagine…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661DFC-8504-FC4A-A390-440D47CBC2F8}"/>
              </a:ext>
            </a:extLst>
          </p:cNvPr>
          <p:cNvSpPr txBox="1">
            <a:spLocks/>
          </p:cNvSpPr>
          <p:nvPr/>
        </p:nvSpPr>
        <p:spPr>
          <a:xfrm>
            <a:off x="633413" y="1966119"/>
            <a:ext cx="9013824" cy="4827587"/>
          </a:xfrm>
          <a:prstGeom prst="rect">
            <a:avLst/>
          </a:prstGeom>
        </p:spPr>
        <p:txBody>
          <a:bodyPr lIns="95643" tIns="47823" rIns="95643" bIns="47823"/>
          <a:lstStyle/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You have just been hired by a company that prides itself in supporting its employees.</a:t>
            </a:r>
          </a:p>
          <a:p>
            <a:pPr>
              <a:buClr>
                <a:srgbClr val="003399"/>
              </a:buClr>
              <a:defRPr/>
            </a:pPr>
            <a:endParaRPr lang="en-US" sz="2699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endParaRPr lang="en-US" sz="1600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They want to know the key things that you find helpful to be a productive employee.</a:t>
            </a:r>
          </a:p>
          <a:p>
            <a:pPr>
              <a:buClr>
                <a:srgbClr val="003399"/>
              </a:buClr>
              <a:defRPr/>
            </a:pPr>
            <a:endParaRPr lang="en-US" sz="2699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endParaRPr lang="en-US" sz="1600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You want to give them an overview, a summary in 2 minutes, of what they need to know to support you successfully.</a:t>
            </a:r>
          </a:p>
          <a:p>
            <a:pPr>
              <a:buClr>
                <a:srgbClr val="003399"/>
              </a:buClr>
              <a:defRPr/>
            </a:pPr>
            <a:endParaRPr lang="en-US" sz="2699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What would you say?</a:t>
            </a:r>
          </a:p>
          <a:p>
            <a:pPr marL="358658" indent="-358658">
              <a:buClr>
                <a:srgbClr val="003399"/>
              </a:buClr>
              <a:defRPr/>
            </a:pPr>
            <a:endParaRPr lang="en-US" sz="2988" kern="0" dirty="0">
              <a:solidFill>
                <a:srgbClr val="003399"/>
              </a:solidFill>
              <a:cs typeface="MS PGothic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795F4D-18BE-6844-BC65-CF2B1CB17394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5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1437" y="442119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>
                <a:latin typeface="Helvetica" pitchFamily="34" charset="0"/>
                <a:cs typeface="Helvetica" pitchFamily="34" charset="0"/>
              </a:rPr>
              <a:t>Activity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037" y="2222044"/>
            <a:ext cx="3886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0" dirty="0">
                <a:latin typeface="Helvetica" pitchFamily="34" charset="0"/>
                <a:cs typeface="Helvetica" pitchFamily="34" charset="0"/>
              </a:rPr>
              <a:t>What is important to you and important for you </a:t>
            </a:r>
            <a:r>
              <a:rPr lang="en-CA" sz="4400" b="0" u="sng" dirty="0">
                <a:solidFill>
                  <a:srgbClr val="B3C33C"/>
                </a:solidFill>
                <a:latin typeface="Helvetica" pitchFamily="34" charset="0"/>
                <a:cs typeface="Helvetica" pitchFamily="34" charset="0"/>
              </a:rPr>
              <a:t>at work</a:t>
            </a:r>
            <a:r>
              <a:rPr lang="en-CA" sz="4400" b="0" dirty="0">
                <a:solidFill>
                  <a:srgbClr val="B3C33C"/>
                </a:solidFill>
                <a:latin typeface="Helvetica" pitchFamily="34" charset="0"/>
                <a:cs typeface="Helvetica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515" y="1737519"/>
            <a:ext cx="347112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856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306797"/>
              </p:ext>
            </p:extLst>
          </p:nvPr>
        </p:nvGraphicFramePr>
        <p:xfrm>
          <a:off x="32590" y="289719"/>
          <a:ext cx="95250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626100" imgH="7023100" progId="Word.Document.12">
                  <p:embed/>
                </p:oleObj>
              </mc:Choice>
              <mc:Fallback>
                <p:oleObj name="Document" r:id="rId3" imgW="5626100" imgH="702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90" y="289719"/>
                        <a:ext cx="9525000" cy="678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26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637" y="6766719"/>
            <a:ext cx="7996237" cy="6778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TLC-PCP 2012  www.learningcommunity.us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763" y="518319"/>
            <a:ext cx="10150475" cy="835494"/>
          </a:xfrm>
          <a:prstGeom prst="rect">
            <a:avLst/>
          </a:prstGeom>
          <a:noFill/>
        </p:spPr>
        <p:txBody>
          <a:bodyPr wrap="square" lIns="95893" tIns="47947" rIns="95893" bIns="47947" rtlCol="0">
            <a:spAutoFit/>
          </a:bodyPr>
          <a:lstStyle/>
          <a:p>
            <a:pPr algn="ctr"/>
            <a:r>
              <a:rPr lang="en-US" sz="4800" b="0" dirty="0">
                <a:latin typeface="Helvetica"/>
                <a:cs typeface="Helvetica"/>
              </a:rPr>
              <a:t>This is an awareness test…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B8BF4-21C9-E541-B37F-4E58CE909D1D}"/>
              </a:ext>
            </a:extLst>
          </p:cNvPr>
          <p:cNvSpPr txBox="1"/>
          <p:nvPr/>
        </p:nvSpPr>
        <p:spPr>
          <a:xfrm>
            <a:off x="5130800" y="441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Monkey buisness.mp4" descr="Monkey buisness.mp4">
            <a:hlinkClick r:id="" action="ppaction://media"/>
            <a:extLst>
              <a:ext uri="{FF2B5EF4-FFF2-40B4-BE49-F238E27FC236}">
                <a16:creationId xmlns:a16="http://schemas.microsoft.com/office/drawing/2014/main" id="{0C7FC5F5-BA39-614C-947C-92CC80F0C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163" y="1508125"/>
            <a:ext cx="10150475" cy="570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Text Box 8"/>
          <p:cNvSpPr txBox="1">
            <a:spLocks noChangeArrowheads="1"/>
          </p:cNvSpPr>
          <p:nvPr/>
        </p:nvSpPr>
        <p:spPr bwMode="auto">
          <a:xfrm>
            <a:off x="350686" y="1999361"/>
            <a:ext cx="4770370" cy="9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56" tIns="50676" rIns="101356" bIns="50676">
            <a:spAutoFit/>
          </a:bodyPr>
          <a:lstStyle/>
          <a:p>
            <a:pPr eaLnBrk="0" hangingPunct="0">
              <a:lnSpc>
                <a:spcPct val="120000"/>
              </a:lnSpc>
            </a:pPr>
            <a:endParaRPr lang="en-US"/>
          </a:p>
          <a:p>
            <a:pPr eaLnBrk="0" hangingPunct="0">
              <a:lnSpc>
                <a:spcPct val="120000"/>
              </a:lnSpc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22945" y="421658"/>
            <a:ext cx="9253498" cy="8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  <a:defRPr/>
            </a:pPr>
            <a:r>
              <a:rPr lang="en-US" sz="4000" b="0" dirty="0">
                <a:solidFill>
                  <a:srgbClr val="B3C33C"/>
                </a:solidFill>
                <a:latin typeface="Helvetica"/>
                <a:ea typeface="ＭＳ Ｐゴシック" charset="0"/>
                <a:cs typeface="Helvetica"/>
              </a:rPr>
              <a:t>Harry  </a:t>
            </a:r>
          </a:p>
        </p:txBody>
      </p:sp>
      <p:sp>
        <p:nvSpPr>
          <p:cNvPr id="73738" name="TextBox 14"/>
          <p:cNvSpPr txBox="1">
            <a:spLocks noChangeArrowheads="1"/>
          </p:cNvSpPr>
          <p:nvPr/>
        </p:nvSpPr>
        <p:spPr bwMode="auto">
          <a:xfrm>
            <a:off x="6344053" y="3489219"/>
            <a:ext cx="204700" cy="47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360" tIns="50679" rIns="101360" bIns="50679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836208"/>
              </p:ext>
            </p:extLst>
          </p:nvPr>
        </p:nvGraphicFramePr>
        <p:xfrm>
          <a:off x="503237" y="1585119"/>
          <a:ext cx="9220200" cy="5532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6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to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for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7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2792"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latin typeface="Helvetica"/>
                          <a:cs typeface="Helvetica"/>
                        </a:rPr>
                        <a:t>What else do we need to learn or</a:t>
                      </a:r>
                      <a:r>
                        <a:rPr lang="en-US" sz="2400" b="1" baseline="0" dirty="0">
                          <a:latin typeface="Helvetica"/>
                          <a:cs typeface="Helvetica"/>
                        </a:rPr>
                        <a:t> know?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ECA00C2-7CE5-804D-8BC5-DE9786917105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5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Title 1"/>
          <p:cNvSpPr txBox="1">
            <a:spLocks/>
          </p:cNvSpPr>
          <p:nvPr/>
        </p:nvSpPr>
        <p:spPr bwMode="auto">
          <a:xfrm>
            <a:off x="592111" y="337326"/>
            <a:ext cx="9558364" cy="6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</a:pPr>
            <a:r>
              <a:rPr lang="en-US" sz="4000" b="0" dirty="0">
                <a:solidFill>
                  <a:srgbClr val="B3C33C"/>
                </a:solidFill>
                <a:latin typeface="Helvetica"/>
                <a:cs typeface="Helvetica"/>
              </a:rPr>
              <a:t>Harry  – Possible Answers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370622"/>
              </p:ext>
            </p:extLst>
          </p:nvPr>
        </p:nvGraphicFramePr>
        <p:xfrm>
          <a:off x="503237" y="1432719"/>
          <a:ext cx="9220200" cy="5647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6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to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for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792">
                <a:tc>
                  <a:txBody>
                    <a:bodyPr/>
                    <a:lstStyle/>
                    <a:p>
                      <a:pPr marL="355600" indent="0">
                        <a:spcBef>
                          <a:spcPts val="1800"/>
                        </a:spcBef>
                      </a:pPr>
                      <a:r>
                        <a:rPr lang="en-US" sz="2200" dirty="0">
                          <a:latin typeface="Helvetica"/>
                          <a:cs typeface="Helvetica"/>
                        </a:rPr>
                        <a:t>To attract women</a:t>
                      </a:r>
                    </a:p>
                    <a:p>
                      <a:pPr marL="355600" indent="0">
                        <a:spcBef>
                          <a:spcPts val="1800"/>
                        </a:spcBef>
                      </a:pPr>
                      <a:r>
                        <a:rPr lang="en-US" sz="2200" dirty="0">
                          <a:latin typeface="Helvetica"/>
                          <a:cs typeface="Helvetica"/>
                        </a:rPr>
                        <a:t>To</a:t>
                      </a:r>
                      <a:r>
                        <a:rPr lang="en-US" sz="2200" baseline="0" dirty="0">
                          <a:latin typeface="Helvetica"/>
                          <a:cs typeface="Helvetica"/>
                        </a:rPr>
                        <a:t> spend his money as he wants</a:t>
                      </a:r>
                    </a:p>
                    <a:p>
                      <a:pPr marL="355600" indent="0">
                        <a:spcBef>
                          <a:spcPts val="1800"/>
                        </a:spcBef>
                      </a:pPr>
                      <a:r>
                        <a:rPr lang="en-US" sz="2200" baseline="0" dirty="0">
                          <a:latin typeface="Helvetica"/>
                          <a:cs typeface="Helvetica"/>
                        </a:rPr>
                        <a:t>To know what George thinks (his opinion)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0" eaLnBrk="0" hangingPunct="0">
                        <a:lnSpc>
                          <a:spcPct val="120000"/>
                        </a:lnSpc>
                        <a:tabLst>
                          <a:tab pos="355600" algn="l"/>
                        </a:tabLst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To learn what to wear that will cause minimal pain and embarrassment</a:t>
                      </a:r>
                    </a:p>
                    <a:p>
                      <a:pPr marL="355600" indent="0" eaLnBrk="0" hangingPunct="0">
                        <a:lnSpc>
                          <a:spcPct val="120000"/>
                        </a:lnSpc>
                        <a:tabLst>
                          <a:tab pos="355600" algn="l"/>
                        </a:tabLst>
                      </a:pPr>
                      <a:endParaRPr lang="en-US" sz="2200" b="0" dirty="0">
                        <a:latin typeface="Helvetica"/>
                        <a:cs typeface="Helvetica"/>
                      </a:endParaRPr>
                    </a:p>
                    <a:p>
                      <a:pPr marL="355600" indent="0" eaLnBrk="0" hangingPunct="0">
                        <a:lnSpc>
                          <a:spcPct val="120000"/>
                        </a:lnSpc>
                        <a:tabLst>
                          <a:tab pos="355600" algn="l"/>
                        </a:tabLst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To learn to manage his money</a:t>
                      </a:r>
                    </a:p>
                    <a:p>
                      <a:pPr marL="355600" indent="0">
                        <a:tabLst>
                          <a:tab pos="355600" algn="l"/>
                        </a:tabLst>
                      </a:pP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2792"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latin typeface="Helvetica"/>
                          <a:cs typeface="Helvetica"/>
                        </a:rPr>
                        <a:t>What else do we need to learn or</a:t>
                      </a:r>
                      <a:r>
                        <a:rPr lang="en-US" sz="2400" b="1" baseline="0" dirty="0">
                          <a:latin typeface="Helvetica"/>
                          <a:cs typeface="Helvetica"/>
                        </a:rPr>
                        <a:t> know?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What does Harry understand about –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  <a:buFontTx/>
                        <a:buChar char="•"/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 Managing his money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  <a:buFontTx/>
                        <a:buChar char="•"/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 Attracting women, dating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  <a:buFontTx/>
                        <a:buChar char="•"/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 Where it is appropriate to wear what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6C498C-3D1C-A041-9A32-3E4C237332E1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6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7BC1A110-3425-402F-ACC8-6770D44EA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15" y="2368124"/>
            <a:ext cx="9152277" cy="2931426"/>
          </a:xfrm>
          <a:prstGeom prst="rightArrow">
            <a:avLst>
              <a:gd name="adj1" fmla="val 50000"/>
              <a:gd name="adj2" fmla="val 7952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64000">
                <a:srgbClr val="CC99FF"/>
              </a:gs>
              <a:gs pos="100000">
                <a:srgbClr val="92D050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3">
            <a:extLst>
              <a:ext uri="{FF2B5EF4-FFF2-40B4-BE49-F238E27FC236}">
                <a16:creationId xmlns:a16="http://schemas.microsoft.com/office/drawing/2014/main" id="{EF127DAA-DD0B-4A63-B090-D2EB8FA0B8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6522" y="3198258"/>
            <a:ext cx="0" cy="1328222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lIns="89041" tIns="44521" rIns="89041" bIns="44521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563A9662-9BEE-470F-AAC6-CB6D0692D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655" y="4277438"/>
            <a:ext cx="491166" cy="415069"/>
          </a:xfrm>
          <a:prstGeom prst="star5">
            <a:avLst/>
          </a:prstGeom>
          <a:solidFill>
            <a:srgbClr val="FF99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D5F463-0C67-417B-AEFF-A96E99F07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39" y="1364581"/>
            <a:ext cx="1632606" cy="830138"/>
          </a:xfrm>
          <a:prstGeom prst="ellipse">
            <a:avLst/>
          </a:prstGeom>
          <a:solidFill>
            <a:srgbClr val="92D050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wrap="none" lIns="98706" tIns="49353" rIns="98706" bIns="49353" anchor="ctr"/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00" dirty="0"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Service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Life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796F07-C8C6-4028-8CC9-65C5C97CB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90" y="1278562"/>
            <a:ext cx="1961202" cy="830138"/>
          </a:xfrm>
          <a:prstGeom prst="ellipse">
            <a:avLst/>
          </a:prstGeom>
          <a:solidFill>
            <a:srgbClr val="9BD9EF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wrap="none" lIns="98706" tIns="49353" rIns="98706" bIns="49353" anchor="ctr" anchorCtr="1"/>
          <a:lstStyle/>
          <a:p>
            <a:pPr algn="ctr"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Community</a:t>
            </a:r>
            <a:br>
              <a:rPr lang="en-US" sz="249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Life</a:t>
            </a: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3B272AEB-F5FF-4818-9CF6-AF4E2959A5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535" y="3198258"/>
            <a:ext cx="0" cy="1328222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lIns="89041" tIns="44521" rIns="89041" bIns="44521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D1A1B036-8B9F-4CD1-92C0-F2313D71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" y="5714615"/>
            <a:ext cx="2993193" cy="124075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8706" tIns="49353" rIns="98706" bIns="49353">
            <a:spAutoFit/>
          </a:bodyPr>
          <a:lstStyle/>
          <a:p>
            <a:pPr defTabSz="181655">
              <a:lnSpc>
                <a:spcPct val="75000"/>
              </a:lnSpc>
              <a:spcBef>
                <a:spcPct val="50000"/>
              </a:spcBef>
              <a:buFontTx/>
              <a:buChar char="•"/>
              <a:tabLst>
                <a:tab pos="166232" algn="l"/>
              </a:tabLst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‘Important for’ addressed</a:t>
            </a:r>
          </a:p>
          <a:p>
            <a:pPr defTabSz="181655">
              <a:lnSpc>
                <a:spcPct val="85000"/>
              </a:lnSpc>
              <a:spcBef>
                <a:spcPct val="50000"/>
              </a:spcBef>
              <a:buFontTx/>
              <a:buChar char="•"/>
              <a:tabLst>
                <a:tab pos="166232" algn="l"/>
              </a:tabLst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No organized effort to address ‘important to’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F49F85E6-3A36-4DA5-95F3-616029840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289" y="5605659"/>
            <a:ext cx="3348718" cy="1571611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8706" tIns="49353" rIns="98706" bIns="49353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‘To’ and ‘for’ present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Recognized for their                    contributions and valued participation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Are known and welcomed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46A7BF20-619D-4879-9164-4503FFE4C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7" y="5569157"/>
            <a:ext cx="2625313" cy="150236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lIns="98706" tIns="49353" rIns="98706" bIns="49353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‘To’ and ‘for’ present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Closest people are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 paid or family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Few real connections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152EDDB-9182-459D-92C1-BF137DE1BFA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20699" y="4837781"/>
            <a:ext cx="714266" cy="406422"/>
          </a:xfrm>
          <a:prstGeom prst="rightArrow">
            <a:avLst>
              <a:gd name="adj1" fmla="val 50000"/>
              <a:gd name="adj2" fmla="val 43073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88497146-1E67-44C5-A299-B1A6453C6D3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7233" y="5007268"/>
            <a:ext cx="705618" cy="408152"/>
          </a:xfrm>
          <a:prstGeom prst="rightArrow">
            <a:avLst>
              <a:gd name="adj1" fmla="val 50000"/>
              <a:gd name="adj2" fmla="val 42374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AutoShape 17">
            <a:extLst>
              <a:ext uri="{FF2B5EF4-FFF2-40B4-BE49-F238E27FC236}">
                <a16:creationId xmlns:a16="http://schemas.microsoft.com/office/drawing/2014/main" id="{E87DEDF1-E920-417D-8A96-930F6364E21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35817" y="4914742"/>
            <a:ext cx="779985" cy="408152"/>
          </a:xfrm>
          <a:prstGeom prst="rightArrow">
            <a:avLst>
              <a:gd name="adj1" fmla="val 50000"/>
              <a:gd name="adj2" fmla="val 46840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A2FF624A-D774-4CED-A423-4FAB8FB2038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3397" y="2444215"/>
            <a:ext cx="664111" cy="408152"/>
          </a:xfrm>
          <a:prstGeom prst="rightArrow">
            <a:avLst>
              <a:gd name="adj1" fmla="val 50000"/>
              <a:gd name="adj2" fmla="val 39881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D891540B-D34F-4DEA-9B9E-A9FDF2EC0F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42317" y="2370714"/>
            <a:ext cx="747125" cy="409880"/>
          </a:xfrm>
          <a:prstGeom prst="rightArrow">
            <a:avLst>
              <a:gd name="adj1" fmla="val 50000"/>
              <a:gd name="adj2" fmla="val 44867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AutoShape 21">
            <a:extLst>
              <a:ext uri="{FF2B5EF4-FFF2-40B4-BE49-F238E27FC236}">
                <a16:creationId xmlns:a16="http://schemas.microsoft.com/office/drawing/2014/main" id="{AB5D27C3-26AA-47A3-8BDA-2D3E2271105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52247" y="2418273"/>
            <a:ext cx="747125" cy="408152"/>
          </a:xfrm>
          <a:prstGeom prst="rightArrow">
            <a:avLst>
              <a:gd name="adj1" fmla="val 50000"/>
              <a:gd name="adj2" fmla="val 44867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CE691743-5CE3-4D5C-97AE-DDFD30279A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9490" y="3198258"/>
            <a:ext cx="0" cy="1328222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lIns="89041" tIns="44521" rIns="89041" bIns="44521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2E871A-0784-4A20-94B7-020647BAE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638" y="1297587"/>
            <a:ext cx="2042486" cy="830138"/>
          </a:xfrm>
          <a:prstGeom prst="ellipse">
            <a:avLst/>
          </a:prstGeom>
          <a:solidFill>
            <a:srgbClr val="CC99FF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wrap="none" lIns="98706" tIns="49353" rIns="98706" bIns="49353" anchor="ctr"/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A Good Paid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 Life</a:t>
            </a:r>
          </a:p>
        </p:txBody>
      </p:sp>
      <p:sp>
        <p:nvSpPr>
          <p:cNvPr id="22" name="AutoShape 26">
            <a:extLst>
              <a:ext uri="{FF2B5EF4-FFF2-40B4-BE49-F238E27FC236}">
                <a16:creationId xmlns:a16="http://schemas.microsoft.com/office/drawing/2014/main" id="{DD408EE3-D18C-4EB4-AE8F-E7836957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76" y="3275086"/>
            <a:ext cx="3239270" cy="1053233"/>
          </a:xfrm>
          <a:prstGeom prst="homePlate">
            <a:avLst>
              <a:gd name="adj" fmla="val 91537"/>
            </a:avLst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 wrap="none" lIns="98706" tIns="49353" rIns="98706" bIns="49353" anchor="ctr"/>
          <a:lstStyle/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Focus on connecting, 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building relationships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and natural supports</a:t>
            </a:r>
          </a:p>
        </p:txBody>
      </p:sp>
      <p:sp>
        <p:nvSpPr>
          <p:cNvPr id="28695" name="AutoShape 27">
            <a:extLst>
              <a:ext uri="{FF2B5EF4-FFF2-40B4-BE49-F238E27FC236}">
                <a16:creationId xmlns:a16="http://schemas.microsoft.com/office/drawing/2014/main" id="{870DFA87-F516-4E87-9E49-3CE4FE56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901" y="3914252"/>
            <a:ext cx="3308447" cy="330326"/>
          </a:xfrm>
          <a:prstGeom prst="homePlate">
            <a:avLst>
              <a:gd name="adj" fmla="val 255123"/>
            </a:avLst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8706" tIns="49353" rIns="98706" bIns="4935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61"/>
              <a:t>‘Important to’ present</a:t>
            </a:r>
          </a:p>
        </p:txBody>
      </p:sp>
      <p:sp>
        <p:nvSpPr>
          <p:cNvPr id="28696" name="AutoShape 28">
            <a:extLst>
              <a:ext uri="{FF2B5EF4-FFF2-40B4-BE49-F238E27FC236}">
                <a16:creationId xmlns:a16="http://schemas.microsoft.com/office/drawing/2014/main" id="{027A92AF-3027-4752-9E7D-789F80142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49" y="3364285"/>
            <a:ext cx="3431239" cy="357997"/>
          </a:xfrm>
          <a:prstGeom prst="homePlate">
            <a:avLst>
              <a:gd name="adj" fmla="val 244140"/>
            </a:avLst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8706" tIns="49353" rIns="98706" bIns="49353" anchor="ctr" anchorCtr="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61"/>
              <a:t>‘Important to’ recognized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AA310406-B4F2-494F-9506-DB3F80DE165E}"/>
              </a:ext>
            </a:extLst>
          </p:cNvPr>
          <p:cNvSpPr txBox="1">
            <a:spLocks/>
          </p:cNvSpPr>
          <p:nvPr/>
        </p:nvSpPr>
        <p:spPr>
          <a:xfrm>
            <a:off x="-1" y="142310"/>
            <a:ext cx="10150475" cy="996166"/>
          </a:xfrm>
          <a:prstGeom prst="rect">
            <a:avLst/>
          </a:prstGeom>
        </p:spPr>
        <p:txBody>
          <a:bodyPr lIns="98715" tIns="49357" rIns="98715" bIns="49357"/>
          <a:lstStyle/>
          <a:p>
            <a:pPr algn="ctr">
              <a:defRPr/>
            </a:pPr>
            <a:r>
              <a:rPr lang="en-US" sz="4000" b="0" dirty="0">
                <a:latin typeface="Helvetica" pitchFamily="2" charset="0"/>
                <a:ea typeface="+mj-ea"/>
                <a:cs typeface="+mj-cs"/>
              </a:rPr>
              <a:t>Moving from Service Life to Community Life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D9C7CD-B68A-E04D-BB5F-31407F81870B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3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563" y="-15081"/>
            <a:ext cx="5603876" cy="75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1480" name="Rectangle 24"/>
          <p:cNvSpPr>
            <a:spLocks noGrp="1" noChangeArrowheads="1"/>
          </p:cNvSpPr>
          <p:nvPr>
            <p:ph type="title"/>
          </p:nvPr>
        </p:nvSpPr>
        <p:spPr>
          <a:xfrm>
            <a:off x="5837238" y="1814513"/>
            <a:ext cx="3962400" cy="4114800"/>
          </a:xfrm>
        </p:spPr>
        <p:txBody>
          <a:bodyPr/>
          <a:lstStyle/>
          <a:p>
            <a:pPr algn="l" defTabSz="1019175" eaLnBrk="1" hangingPunct="1">
              <a:defRPr/>
            </a:pPr>
            <a:r>
              <a:rPr lang="en-US" sz="3600">
                <a:solidFill>
                  <a:srgbClr val="9DD500"/>
                </a:solidFill>
                <a:latin typeface="Helvetica" pitchFamily="-105" charset="0"/>
                <a:ea typeface="MS PGothic" pitchFamily="34" charset="-128"/>
              </a:rPr>
              <a:t>“</a:t>
            </a:r>
            <a:r>
              <a:rPr lang="en-US" sz="3600">
                <a:latin typeface="Helvetica" pitchFamily="-105" charset="0"/>
                <a:ea typeface="MS PGothic" pitchFamily="34" charset="-128"/>
              </a:rPr>
              <a:t>If I had an hour to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r>
              <a:rPr lang="en-US" sz="3600">
                <a:latin typeface="Helvetica" pitchFamily="-105" charset="0"/>
                <a:ea typeface="MS PGothic" pitchFamily="34" charset="-128"/>
              </a:rPr>
              <a:t>save the world, I’d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r>
              <a:rPr lang="en-US" sz="3600">
                <a:latin typeface="Helvetica" pitchFamily="-105" charset="0"/>
                <a:ea typeface="MS PGothic" pitchFamily="34" charset="-128"/>
              </a:rPr>
              <a:t>spend 55 minutes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r>
              <a:rPr lang="en-US" sz="3600">
                <a:latin typeface="Helvetica" pitchFamily="-105" charset="0"/>
                <a:ea typeface="MS PGothic" pitchFamily="34" charset="-128"/>
              </a:rPr>
              <a:t>defining the problem.</a:t>
            </a:r>
            <a:r>
              <a:rPr lang="en-US" sz="3600">
                <a:solidFill>
                  <a:srgbClr val="9DD500"/>
                </a:solidFill>
                <a:latin typeface="Helvetica" pitchFamily="-105" charset="0"/>
                <a:ea typeface="MS PGothic" pitchFamily="34" charset="-128"/>
              </a:rPr>
              <a:t>”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endParaRPr lang="en-US" sz="3600">
              <a:latin typeface="Helvetica" pitchFamily="-105" charset="0"/>
              <a:ea typeface="MS PGothic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5EDA5-2A72-A349-81B5-36740C64F8F2}"/>
              </a:ext>
            </a:extLst>
          </p:cNvPr>
          <p:cNvSpPr/>
          <p:nvPr/>
        </p:nvSpPr>
        <p:spPr>
          <a:xfrm>
            <a:off x="-170196" y="7236203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46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69196</TotalTime>
  <Words>832</Words>
  <Application>Microsoft Office PowerPoint</Application>
  <PresentationFormat>Custom</PresentationFormat>
  <Paragraphs>227</Paragraphs>
  <Slides>14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ＭＳ Ｐゴシック</vt:lpstr>
      <vt:lpstr>Arial</vt:lpstr>
      <vt:lpstr>Arial Black</vt:lpstr>
      <vt:lpstr>Calibri</vt:lpstr>
      <vt:lpstr>Calibri Light</vt:lpstr>
      <vt:lpstr>Comic Sans MS</vt:lpstr>
      <vt:lpstr>Helvetica</vt:lpstr>
      <vt:lpstr>Times New Roman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“If I had an hour to save the world, I’d spend 55 minutes defining the problem.”  </vt:lpstr>
      <vt:lpstr>PowerPoint Presentation</vt:lpstr>
      <vt:lpstr>PowerPoint Presentation</vt:lpstr>
      <vt:lpstr>PowerPoint Presentation</vt:lpstr>
      <vt:lpstr>PowerPoint Presentation</vt:lpstr>
      <vt:lpstr>Practical application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 Centered Thinking - DAY 1</dc:title>
  <dc:creator>Michael Smull &amp; Michael Steinbruck</dc:creator>
  <cp:lastModifiedBy>Julie Tomlinson</cp:lastModifiedBy>
  <cp:revision>842</cp:revision>
  <cp:lastPrinted>2020-01-26T20:20:11Z</cp:lastPrinted>
  <dcterms:created xsi:type="dcterms:W3CDTF">2010-09-22T18:46:05Z</dcterms:created>
  <dcterms:modified xsi:type="dcterms:W3CDTF">2024-09-25T21:20:00Z</dcterms:modified>
</cp:coreProperties>
</file>