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706" r:id="rId2"/>
    <p:sldId id="738" r:id="rId3"/>
    <p:sldId id="802" r:id="rId4"/>
    <p:sldId id="881" r:id="rId5"/>
    <p:sldId id="916" r:id="rId6"/>
    <p:sldId id="803" r:id="rId7"/>
    <p:sldId id="879" r:id="rId8"/>
    <p:sldId id="880" r:id="rId9"/>
    <p:sldId id="882" r:id="rId10"/>
    <p:sldId id="895" r:id="rId11"/>
    <p:sldId id="915" r:id="rId12"/>
    <p:sldId id="910" r:id="rId13"/>
  </p:sldIdLst>
  <p:sldSz cx="10150475" cy="75898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035"/>
    <a:srgbClr val="B3C33C"/>
    <a:srgbClr val="B2CB7F"/>
    <a:srgbClr val="9AC869"/>
    <a:srgbClr val="E5DFED"/>
    <a:srgbClr val="1F84CA"/>
    <a:srgbClr val="0C0D0D"/>
    <a:srgbClr val="0070C0"/>
    <a:srgbClr val="86BA28"/>
    <a:srgbClr val="8FD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68912" autoAdjust="0"/>
  </p:normalViewPr>
  <p:slideViewPr>
    <p:cSldViewPr>
      <p:cViewPr varScale="1">
        <p:scale>
          <a:sx n="69" d="100"/>
          <a:sy n="69" d="100"/>
        </p:scale>
        <p:origin x="2076" y="66"/>
      </p:cViewPr>
      <p:guideLst>
        <p:guide orient="horz" pos="2391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208"/>
    </p:cViewPr>
  </p:sorterViewPr>
  <p:notesViewPr>
    <p:cSldViewPr>
      <p:cViewPr>
        <p:scale>
          <a:sx n="100" d="100"/>
          <a:sy n="100" d="100"/>
        </p:scale>
        <p:origin x="2960" y="1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4D2A6A8-76FB-42B0-9367-1D2CB6D34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16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ABA769A3-F11C-4895-9CD2-173AA5928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19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2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1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>
              <a:ea typeface="MS PGothic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61F6B-4B74-4A99-8E0E-AD5F0F99A9A0}" type="slidenum">
              <a:rPr lang="en-US" smtClean="0">
                <a:ea typeface="ＭＳ Ｐゴシック" charset="-128"/>
              </a:rPr>
              <a:pPr/>
              <a:t>2</a:t>
            </a:fld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6DA4F2-7920-FD44-A2F1-56CD93B5EBE9}" type="slidenum">
              <a:rPr lang="en-GB"/>
              <a:pPr eaLnBrk="1" hangingPunct="1"/>
              <a:t>3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b="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Image Placeholder 1">
            <a:extLst>
              <a:ext uri="{FF2B5EF4-FFF2-40B4-BE49-F238E27FC236}">
                <a16:creationId xmlns:a16="http://schemas.microsoft.com/office/drawing/2014/main" id="{6B7BD1FF-2864-8040-B52A-DB99CB942B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45B1B-CE82-1B41-969D-9DE9E3CD1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3429000"/>
            <a:ext cx="6019800" cy="10668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D7EF4-BB20-7441-873C-8F2D325818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TLC-PCP www.learningcommunityus.com </a:t>
            </a:r>
            <a:endParaRPr lang="en-US" dirty="0"/>
          </a:p>
        </p:txBody>
      </p:sp>
      <p:sp>
        <p:nvSpPr>
          <p:cNvPr id="216068" name="Slide Number Placeholder 4">
            <a:extLst>
              <a:ext uri="{FF2B5EF4-FFF2-40B4-BE49-F238E27FC236}">
                <a16:creationId xmlns:a16="http://schemas.microsoft.com/office/drawing/2014/main" id="{8B900580-D106-7747-9597-73F955CA3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516E6E1-AB6E-5042-A67D-E07FA3500837}" type="slidenum">
              <a:rPr lang="en-US" altLang="en-US" sz="1200" b="0">
                <a:latin typeface="Arial" panose="020B0604020202020204" pitchFamily="34" charset="0"/>
              </a:rPr>
              <a:pPr/>
              <a:t>4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95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AD2AEA-EE7F-1A4B-83FA-B2E62BF6EA5C}" type="slidenum">
              <a:rPr lang="en-GB"/>
              <a:pPr eaLnBrk="1" hangingPunct="1"/>
              <a:t>6</a:t>
            </a:fld>
            <a:endParaRPr lang="en-GB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EAC7734-D5F2-E944-AE9E-1B07B9FCC183}" type="slidenum">
              <a:rPr lang="en-US" sz="1200">
                <a:cs typeface="ＭＳ Ｐゴシック" charset="0"/>
              </a:rPr>
              <a:pPr algn="r"/>
              <a:t>6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0" dirty="0">
                <a:latin typeface="Arial" charset="0"/>
              </a:rPr>
              <a:t>Group activity – 8 minutes</a:t>
            </a:r>
          </a:p>
        </p:txBody>
      </p:sp>
    </p:spTree>
    <p:extLst>
      <p:ext uri="{BB962C8B-B14F-4D97-AF65-F5344CB8AC3E}">
        <p14:creationId xmlns:p14="http://schemas.microsoft.com/office/powerpoint/2010/main" val="291138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lide Image Placeholder 1">
            <a:extLst>
              <a:ext uri="{FF2B5EF4-FFF2-40B4-BE49-F238E27FC236}">
                <a16:creationId xmlns:a16="http://schemas.microsoft.com/office/drawing/2014/main" id="{CDA18B55-33C4-FD47-9F03-A6E86C8E2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584700" cy="3429000"/>
          </a:xfrm>
          <a:ln/>
        </p:spPr>
      </p:sp>
      <p:sp>
        <p:nvSpPr>
          <p:cNvPr id="211970" name="Notes Placeholder 2">
            <a:extLst>
              <a:ext uri="{FF2B5EF4-FFF2-40B4-BE49-F238E27FC236}">
                <a16:creationId xmlns:a16="http://schemas.microsoft.com/office/drawing/2014/main" id="{D8A08A2A-17CA-1A45-AA0D-C274D9E87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1971" name="Slide Number Placeholder 3">
            <a:extLst>
              <a:ext uri="{FF2B5EF4-FFF2-40B4-BE49-F238E27FC236}">
                <a16:creationId xmlns:a16="http://schemas.microsoft.com/office/drawing/2014/main" id="{707CA051-9798-F74C-8F14-8F93ED955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A4B203A-4997-0C49-857B-5194EC3CAA83}" type="slidenum">
              <a:rPr lang="en-US" altLang="en-US" sz="1200" b="0">
                <a:latin typeface="Arial" panose="020B0604020202020204" pitchFamily="34" charset="0"/>
              </a:rPr>
              <a:pPr/>
              <a:t>7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2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Slide Image Placeholder 1">
            <a:extLst>
              <a:ext uri="{FF2B5EF4-FFF2-40B4-BE49-F238E27FC236}">
                <a16:creationId xmlns:a16="http://schemas.microsoft.com/office/drawing/2014/main" id="{F0366E2B-972C-2747-A18E-164574AFD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6725" y="228600"/>
            <a:ext cx="3667125" cy="2743200"/>
          </a:xfrm>
          <a:ln/>
        </p:spPr>
      </p:sp>
      <p:sp>
        <p:nvSpPr>
          <p:cNvPr id="496643" name="Notes Placeholder 2">
            <a:extLst>
              <a:ext uri="{FF2B5EF4-FFF2-40B4-BE49-F238E27FC236}">
                <a16:creationId xmlns:a16="http://schemas.microsoft.com/office/drawing/2014/main" id="{01B49D23-4118-6F4D-B4BB-0DB9C3A0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6248400" cy="5410200"/>
          </a:xfrm>
          <a:ln/>
        </p:spPr>
        <p:txBody>
          <a:bodyPr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Arial" pitchFamily="34" charset="0"/>
            </a:endParaRPr>
          </a:p>
        </p:txBody>
      </p:sp>
      <p:sp>
        <p:nvSpPr>
          <p:cNvPr id="214019" name="Slide Number Placeholder 3">
            <a:extLst>
              <a:ext uri="{FF2B5EF4-FFF2-40B4-BE49-F238E27FC236}">
                <a16:creationId xmlns:a16="http://schemas.microsoft.com/office/drawing/2014/main" id="{0C887E59-D1CD-724F-A243-073FB011D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23AE3EB-CA5B-1649-8CCC-EBC05660F33B}" type="slidenum">
              <a:rPr lang="en-US" altLang="en-US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4020" name="TextBox 4">
            <a:extLst>
              <a:ext uri="{FF2B5EF4-FFF2-40B4-BE49-F238E27FC236}">
                <a16:creationId xmlns:a16="http://schemas.microsoft.com/office/drawing/2014/main" id="{4C4305EE-0A23-3148-8FA4-D2EB2DFA2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09600"/>
            <a:ext cx="2133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itchFamily="2" charset="2"/>
              <a:buChar char="ü"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14021" name="Rectangle 5">
            <a:extLst>
              <a:ext uri="{FF2B5EF4-FFF2-40B4-BE49-F238E27FC236}">
                <a16:creationId xmlns:a16="http://schemas.microsoft.com/office/drawing/2014/main" id="{F92DB4D5-5CA6-5C46-9C5A-2E2FEC6AC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686800"/>
            <a:ext cx="3429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TLC-PCP www.learningcommunity.us</a:t>
            </a:r>
          </a:p>
        </p:txBody>
      </p:sp>
    </p:spTree>
    <p:extLst>
      <p:ext uri="{BB962C8B-B14F-4D97-AF65-F5344CB8AC3E}">
        <p14:creationId xmlns:p14="http://schemas.microsoft.com/office/powerpoint/2010/main" val="3912731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>
            <a:extLst>
              <a:ext uri="{FF2B5EF4-FFF2-40B4-BE49-F238E27FC236}">
                <a16:creationId xmlns:a16="http://schemas.microsoft.com/office/drawing/2014/main" id="{8FCBEB43-D068-3941-A909-B06D6EA30E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4" name="Notes Placeholder 2">
            <a:extLst>
              <a:ext uri="{FF2B5EF4-FFF2-40B4-BE49-F238E27FC236}">
                <a16:creationId xmlns:a16="http://schemas.microsoft.com/office/drawing/2014/main" id="{51BB5549-AF57-8046-BCE9-1DD22C086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8115" name="Slide Number Placeholder 3">
            <a:extLst>
              <a:ext uri="{FF2B5EF4-FFF2-40B4-BE49-F238E27FC236}">
                <a16:creationId xmlns:a16="http://schemas.microsoft.com/office/drawing/2014/main" id="{739819A8-EB58-EC42-B30E-B43447D1C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9DFF529-8291-194A-8818-D31BB2AD23CF}" type="slidenum">
              <a:rPr lang="en-US" altLang="en-US" sz="1200" b="0">
                <a:latin typeface="Calibri" panose="020F0502020204030204" pitchFamily="34" charset="0"/>
                <a:cs typeface="Arial" panose="020B0604020202020204" pitchFamily="34" charset="0"/>
              </a:rPr>
              <a:pPr/>
              <a:t>9</a:t>
            </a:fld>
            <a:endParaRPr lang="en-US" altLang="en-US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6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769A3-F11C-4895-9CD2-173AA5928A9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4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9583-D11C-AD4D-B0F0-3FFE86B72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8810" y="1242134"/>
            <a:ext cx="7612856" cy="2642388"/>
          </a:xfrm>
        </p:spPr>
        <p:txBody>
          <a:bodyPr anchor="b"/>
          <a:lstStyle>
            <a:lvl1pPr algn="ctr"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57264-5B70-7C4F-9BEE-A653E8420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810" y="3986423"/>
            <a:ext cx="7612856" cy="1832453"/>
          </a:xfrm>
        </p:spPr>
        <p:txBody>
          <a:bodyPr/>
          <a:lstStyle>
            <a:lvl1pPr marL="0" indent="0" algn="ctr">
              <a:buNone/>
              <a:defRPr sz="1998"/>
            </a:lvl1pPr>
            <a:lvl2pPr marL="380665" indent="0" algn="ctr">
              <a:buNone/>
              <a:defRPr sz="1665"/>
            </a:lvl2pPr>
            <a:lvl3pPr marL="761329" indent="0" algn="ctr">
              <a:buNone/>
              <a:defRPr sz="1499"/>
            </a:lvl3pPr>
            <a:lvl4pPr marL="1141994" indent="0" algn="ctr">
              <a:buNone/>
              <a:defRPr sz="1332"/>
            </a:lvl4pPr>
            <a:lvl5pPr marL="1522659" indent="0" algn="ctr">
              <a:buNone/>
              <a:defRPr sz="1332"/>
            </a:lvl5pPr>
            <a:lvl6pPr marL="1903324" indent="0" algn="ctr">
              <a:buNone/>
              <a:defRPr sz="1332"/>
            </a:lvl6pPr>
            <a:lvl7pPr marL="2283988" indent="0" algn="ctr">
              <a:buNone/>
              <a:defRPr sz="1332"/>
            </a:lvl7pPr>
            <a:lvl8pPr marL="2664653" indent="0" algn="ctr">
              <a:buNone/>
              <a:defRPr sz="1332"/>
            </a:lvl8pPr>
            <a:lvl9pPr marL="3045318" indent="0" algn="ctr">
              <a:buNone/>
              <a:defRPr sz="13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A9DCD-3E05-8942-A385-E5E5F2A4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7FB6-2852-4C40-AFE8-BAC1D170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028DE-2836-1D49-85E3-4432E61A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99BFE-4CA5-45FB-9CFD-79D0CB66F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7E4B-B311-254B-A321-6E659750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9EDAC-DD75-7243-8ED5-4EB91FD5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1F9C9-6B06-254A-9D53-3E370658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A195-4555-324D-BFE2-4439CC03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48212-86CA-5749-97A7-A210EB1B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4DCB0-743B-4A6F-A96B-034E2248F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9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49A5C-7CDA-974C-B71F-48CF964DF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63934" y="404089"/>
            <a:ext cx="2188696" cy="6432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C4DA51-7D9F-2141-AB13-D3413205D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7845" y="404089"/>
            <a:ext cx="6439208" cy="64320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A909-25F7-DC47-B2A2-6D734F30B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8EF99-2422-9749-BB4F-C7B4D6F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28515-98C4-6948-A256-E1CDADEA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50ED9-9D0B-4632-BF73-28A8C1D61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826" y="1739338"/>
            <a:ext cx="8375903" cy="50616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83491" y="7083861"/>
            <a:ext cx="3625170" cy="505978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660" dirty="0"/>
              <a:t>©TLCPCP 2016  www.learningcommunity.us 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7411459" y="7032901"/>
            <a:ext cx="2489512" cy="411114"/>
          </a:xfrm>
        </p:spPr>
        <p:txBody>
          <a:bodyPr/>
          <a:lstStyle>
            <a:lvl2pPr marL="125174" indent="0" algn="l">
              <a:buFont typeface="Arial" panose="020B0604020202020204" pitchFamily="34" charset="0"/>
              <a:buNone/>
              <a:defRPr sz="2075" baseline="0"/>
            </a:lvl2pPr>
          </a:lstStyle>
          <a:p>
            <a:pPr lvl="1"/>
            <a:r>
              <a:rPr lang="en-US" dirty="0"/>
              <a:t>Workbook </a:t>
            </a:r>
            <a:r>
              <a:rPr lang="en-US" dirty="0" err="1"/>
              <a:t>Pg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00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3E23-DD06-0B4C-98D0-A0D5E2D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75D3-EB75-2045-8766-753F2287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B3E1-A80B-6E45-80FF-0AA4B10E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94833-16C8-8745-A5AE-0BEF8C98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9F57C-9DAF-2F41-84F8-90B66D0F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DC22B-1603-4527-819C-57D13754B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1998-AD2E-7F4F-A4E5-06FAFFA2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58" y="1892190"/>
            <a:ext cx="8754785" cy="3157161"/>
          </a:xfrm>
        </p:spPr>
        <p:txBody>
          <a:bodyPr anchor="b"/>
          <a:lstStyle>
            <a:lvl1pPr>
              <a:defRPr sz="499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5B95E-A94A-154A-8C48-2C91A442D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558" y="5079219"/>
            <a:ext cx="8754785" cy="1660277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380665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1329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3pPr>
            <a:lvl4pPr marL="114199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4pPr>
            <a:lvl5pPr marL="1522659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5pPr>
            <a:lvl6pPr marL="190332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6pPr>
            <a:lvl7pPr marL="228398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7pPr>
            <a:lvl8pPr marL="2664653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8pPr>
            <a:lvl9pPr marL="3045318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6E13C-8388-884B-98FB-70C2B7FC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14D37-6F8B-0648-A253-C3C7CCEB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E72F8-704F-F54A-8487-2C595C3B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1122D-5D9E-44E2-8429-E56A18EB18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9132-A75B-954F-8EEF-850B1B0B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CEB74-BCDA-7843-864B-8DD11F806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45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3AF64-D19B-1D43-8A04-5AFE0FB0A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8678" y="2020443"/>
            <a:ext cx="4313952" cy="4815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685FC-7DF4-8447-A0F7-70DC875A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B02CB-EB06-2547-B9F9-0EDFF89E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1BC7C-0857-3640-874E-9570F40E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B52EE-268C-40C9-9422-B4DF2D59AB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45C6-572B-7940-8C11-4BE12AF5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7" y="404089"/>
            <a:ext cx="8754785" cy="1467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5C2F5-FC37-974C-97A2-350D0977F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168" y="1860565"/>
            <a:ext cx="4294126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7ABE9-DDB7-A240-BE10-239D650D0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68" y="2772399"/>
            <a:ext cx="4294126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0830B-3DA8-D04F-84B7-E3A0358F1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38678" y="1860565"/>
            <a:ext cx="4315274" cy="9118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665" indent="0">
              <a:buNone/>
              <a:defRPr sz="1665" b="1"/>
            </a:lvl2pPr>
            <a:lvl3pPr marL="761329" indent="0">
              <a:buNone/>
              <a:defRPr sz="1499" b="1"/>
            </a:lvl3pPr>
            <a:lvl4pPr marL="1141994" indent="0">
              <a:buNone/>
              <a:defRPr sz="1332" b="1"/>
            </a:lvl4pPr>
            <a:lvl5pPr marL="1522659" indent="0">
              <a:buNone/>
              <a:defRPr sz="1332" b="1"/>
            </a:lvl5pPr>
            <a:lvl6pPr marL="1903324" indent="0">
              <a:buNone/>
              <a:defRPr sz="1332" b="1"/>
            </a:lvl6pPr>
            <a:lvl7pPr marL="2283988" indent="0">
              <a:buNone/>
              <a:defRPr sz="1332" b="1"/>
            </a:lvl7pPr>
            <a:lvl8pPr marL="2664653" indent="0">
              <a:buNone/>
              <a:defRPr sz="1332" b="1"/>
            </a:lvl8pPr>
            <a:lvl9pPr marL="3045318" indent="0">
              <a:buNone/>
              <a:defRPr sz="133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86C04-F575-5548-8F91-B898099D4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38678" y="2772399"/>
            <a:ext cx="4315274" cy="40777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611E09-3EE3-784D-9445-595B46FF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F2962-C8DA-C84F-8206-777AFCD70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6C74B-8204-D64E-A5DC-604AB2E2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4EC8A-2A7C-440F-83EF-AAF512D543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5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DA0-A028-9847-B293-D14776C6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BD0B9-D6D6-444C-A4A8-F0C92518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D2E68-807D-CE4C-9785-6AC55054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1D7D2-CC4B-FD42-BC90-94C98901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57EF0-4F27-4DC8-A598-28B5BEC357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D5101-2B0C-1246-9C9E-0DB5D393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0EC4D-2251-9047-91E4-8CBF7FF1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772F4-B1BC-5148-9A0B-F5E11FA0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933B5-833B-4DFF-B4A3-8B5BB71D1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1457-46E6-BB4E-B816-EED969B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D227-2392-F648-BE1F-7F0DA5FC5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274" y="1092797"/>
            <a:ext cx="5138678" cy="5393704"/>
          </a:xfrm>
        </p:spPr>
        <p:txBody>
          <a:bodyPr/>
          <a:lstStyle>
            <a:lvl1pPr>
              <a:defRPr sz="2664"/>
            </a:lvl1pPr>
            <a:lvl2pPr>
              <a:defRPr sz="2331"/>
            </a:lvl2pPr>
            <a:lvl3pPr>
              <a:defRPr sz="1998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D10A5-B2E6-F842-A4A1-E9FC97F9A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5B9B3-F757-2B4D-8F63-99AD5022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FE432-18F5-6443-BC3E-D24B2C73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9A7C5-4C56-6444-A5A7-CC9F3199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CE02E-5092-4EA2-9F31-F492C3C9AB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8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068D-37D5-3B4B-AA7D-FBCC0347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68" y="505989"/>
            <a:ext cx="3273792" cy="1770962"/>
          </a:xfrm>
        </p:spPr>
        <p:txBody>
          <a:bodyPr anchor="b"/>
          <a:lstStyle>
            <a:lvl1pPr>
              <a:defRPr sz="26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AFEEF7-DB7B-BA41-AD5B-C58AABFCC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5274" y="1092797"/>
            <a:ext cx="5138678" cy="5393704"/>
          </a:xfrm>
        </p:spPr>
        <p:txBody>
          <a:bodyPr/>
          <a:lstStyle>
            <a:lvl1pPr marL="0" indent="0">
              <a:buNone/>
              <a:defRPr sz="2664"/>
            </a:lvl1pPr>
            <a:lvl2pPr marL="380665" indent="0">
              <a:buNone/>
              <a:defRPr sz="2331"/>
            </a:lvl2pPr>
            <a:lvl3pPr marL="761329" indent="0">
              <a:buNone/>
              <a:defRPr sz="1998"/>
            </a:lvl3pPr>
            <a:lvl4pPr marL="1141994" indent="0">
              <a:buNone/>
              <a:defRPr sz="1665"/>
            </a:lvl4pPr>
            <a:lvl5pPr marL="1522659" indent="0">
              <a:buNone/>
              <a:defRPr sz="1665"/>
            </a:lvl5pPr>
            <a:lvl6pPr marL="1903324" indent="0">
              <a:buNone/>
              <a:defRPr sz="1665"/>
            </a:lvl6pPr>
            <a:lvl7pPr marL="2283988" indent="0">
              <a:buNone/>
              <a:defRPr sz="1665"/>
            </a:lvl7pPr>
            <a:lvl8pPr marL="2664653" indent="0">
              <a:buNone/>
              <a:defRPr sz="1665"/>
            </a:lvl8pPr>
            <a:lvl9pPr marL="3045318" indent="0">
              <a:buNone/>
              <a:defRPr sz="166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44E85-EE92-024A-B675-CAFD327D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168" y="2276951"/>
            <a:ext cx="3273792" cy="4218334"/>
          </a:xfrm>
        </p:spPr>
        <p:txBody>
          <a:bodyPr/>
          <a:lstStyle>
            <a:lvl1pPr marL="0" indent="0">
              <a:buNone/>
              <a:defRPr sz="1332"/>
            </a:lvl1pPr>
            <a:lvl2pPr marL="380665" indent="0">
              <a:buNone/>
              <a:defRPr sz="1166"/>
            </a:lvl2pPr>
            <a:lvl3pPr marL="761329" indent="0">
              <a:buNone/>
              <a:defRPr sz="999"/>
            </a:lvl3pPr>
            <a:lvl4pPr marL="1141994" indent="0">
              <a:buNone/>
              <a:defRPr sz="833"/>
            </a:lvl4pPr>
            <a:lvl5pPr marL="1522659" indent="0">
              <a:buNone/>
              <a:defRPr sz="833"/>
            </a:lvl5pPr>
            <a:lvl6pPr marL="1903324" indent="0">
              <a:buNone/>
              <a:defRPr sz="833"/>
            </a:lvl6pPr>
            <a:lvl7pPr marL="2283988" indent="0">
              <a:buNone/>
              <a:defRPr sz="833"/>
            </a:lvl7pPr>
            <a:lvl8pPr marL="2664653" indent="0">
              <a:buNone/>
              <a:defRPr sz="833"/>
            </a:lvl8pPr>
            <a:lvl9pPr marL="304531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9113B-37B2-0C44-BB84-5FFF56B99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69E8B-E50B-4A43-A2EB-3FA0CF66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45143-790E-E244-BCB4-8ACF6EFC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7B39A-BCC2-4E1E-940B-8ADD5E828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89EE0-7884-8C45-84B8-A0E23B59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45" y="404089"/>
            <a:ext cx="8754785" cy="1467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A5932-DF62-0F4D-8A08-5EEE16FF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45" y="2020443"/>
            <a:ext cx="8754785" cy="4815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81FB-C2EC-944D-A17D-10891CEAA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7845" y="7034656"/>
            <a:ext cx="2283857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B7AF-0D90-8D4D-B595-D71F67CD7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2345" y="7034656"/>
            <a:ext cx="3425785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981E-1161-BE43-9A25-7911EEF18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68773" y="7034656"/>
            <a:ext cx="2283857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059F71-7B63-4485-8E0D-98288337AA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761329" rtl="0" eaLnBrk="1" latinLnBrk="0" hangingPunct="1">
        <a:lnSpc>
          <a:spcPct val="90000"/>
        </a:lnSpc>
        <a:spcBef>
          <a:spcPct val="0"/>
        </a:spcBef>
        <a:buNone/>
        <a:defRPr sz="36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332" indent="-190332" algn="l" defTabSz="761329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1" kern="1200">
          <a:solidFill>
            <a:schemeClr val="tx1"/>
          </a:solidFill>
          <a:latin typeface="+mn-lt"/>
          <a:ea typeface="+mn-ea"/>
          <a:cs typeface="+mn-cs"/>
        </a:defRPr>
      </a:lvl1pPr>
      <a:lvl2pPr marL="570997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2pPr>
      <a:lvl3pPr marL="951662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3pPr>
      <a:lvl4pPr marL="1332327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71299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2093656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474321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854985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235650" indent="-190332" algn="l" defTabSz="761329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665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32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199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2659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3324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398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4653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5318" algn="l" defTabSz="761329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" y="4717256"/>
            <a:ext cx="10101263" cy="29638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B3C33C"/>
                </a:solidFill>
              </a:rPr>
              <a:t>balance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6584950" y="2674938"/>
            <a:ext cx="3481388" cy="3446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400" b="0">
                <a:latin typeface="Helvetica" charset="0"/>
              </a:rPr>
              <a:t>for</a:t>
            </a: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312738" y="2674938"/>
            <a:ext cx="2395537" cy="3446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400" b="0" dirty="0">
                <a:latin typeface="Helvetica" charset="0"/>
              </a:rPr>
              <a:t>to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 rot="10800000" flipH="1">
            <a:off x="381000" y="5567363"/>
            <a:ext cx="9372600" cy="381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0FF01-EBDF-4535-A469-ED57E08B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881"/>
            <a:ext cx="10150475" cy="12652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B3C33C"/>
                </a:solidFill>
                <a:latin typeface="Helvetica"/>
                <a:cs typeface="Helvetica"/>
              </a:rPr>
              <a:t>Support vs Overprotecting</a:t>
            </a:r>
            <a:endParaRPr lang="en-US" sz="4000" b="1" dirty="0">
              <a:solidFill>
                <a:srgbClr val="B3C33C"/>
              </a:solidFill>
              <a:latin typeface="Helvetica"/>
              <a:cs typeface="Helvetica"/>
            </a:endParaRPr>
          </a:p>
        </p:txBody>
      </p:sp>
      <p:pic>
        <p:nvPicPr>
          <p:cNvPr id="3" name="dignity of risk - real world risks" descr="dignity of risk - real world risks">
            <a:hlinkClick r:id="" action="ppaction://media"/>
            <a:extLst>
              <a:ext uri="{FF2B5EF4-FFF2-40B4-BE49-F238E27FC236}">
                <a16:creationId xmlns:a16="http://schemas.microsoft.com/office/drawing/2014/main" id="{30582623-E2F9-9D43-AF46-E2DF0BE194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1559718"/>
            <a:ext cx="10150475" cy="55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16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3E32-10B9-7B47-8757-19C3E8A24020}"/>
              </a:ext>
            </a:extLst>
          </p:cNvPr>
          <p:cNvSpPr txBox="1">
            <a:spLocks/>
          </p:cNvSpPr>
          <p:nvPr/>
        </p:nvSpPr>
        <p:spPr>
          <a:xfrm>
            <a:off x="15347" y="330389"/>
            <a:ext cx="10119783" cy="1261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987">
                <a:solidFill>
                  <a:srgbClr val="B3C33C"/>
                </a:solidFill>
                <a:latin typeface="Helvetica"/>
                <a:cs typeface="Helvetica"/>
              </a:rPr>
              <a:t>Of course, some risk is just not okay</a:t>
            </a:r>
            <a:endParaRPr lang="en-US" sz="3987" dirty="0">
              <a:solidFill>
                <a:srgbClr val="B3C33C"/>
              </a:solidFill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2294D-B9F1-8D49-A81F-81EBF17FF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01"/>
          <a:stretch/>
        </p:blipFill>
        <p:spPr>
          <a:xfrm>
            <a:off x="45047" y="889315"/>
            <a:ext cx="10060383" cy="694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sk squigg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79" y="0"/>
            <a:ext cx="6534608" cy="75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8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3" cstate="print"/>
          <a:srcRect b="2834"/>
          <a:stretch>
            <a:fillRect/>
          </a:stretch>
        </p:blipFill>
        <p:spPr bwMode="auto">
          <a:xfrm>
            <a:off x="-2239963" y="-167481"/>
            <a:ext cx="13286186" cy="775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98438" y="595313"/>
            <a:ext cx="3367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0">
                <a:latin typeface="Helvetica" charset="0"/>
                <a:cs typeface="Helvetica" charset="0"/>
              </a:rPr>
              <a:t>Balance means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Line 4"/>
          <p:cNvSpPr>
            <a:spLocks noChangeShapeType="1"/>
          </p:cNvSpPr>
          <p:nvPr/>
        </p:nvSpPr>
        <p:spPr bwMode="auto">
          <a:xfrm rot="10800000" flipH="1" flipV="1">
            <a:off x="863496" y="4423316"/>
            <a:ext cx="8300128" cy="1686631"/>
          </a:xfrm>
          <a:prstGeom prst="line">
            <a:avLst/>
          </a:prstGeom>
          <a:noFill/>
          <a:ln w="571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1" descr="chip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6"/>
          <a:stretch/>
        </p:blipFill>
        <p:spPr bwMode="auto">
          <a:xfrm>
            <a:off x="438797" y="1347509"/>
            <a:ext cx="3212268" cy="283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healthy eating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t="6093" r="10662" b="7844"/>
          <a:stretch/>
        </p:blipFill>
        <p:spPr>
          <a:xfrm>
            <a:off x="7589688" y="1273553"/>
            <a:ext cx="1533145" cy="1985306"/>
          </a:xfrm>
          <a:prstGeom prst="rect">
            <a:avLst/>
          </a:prstGeom>
        </p:spPr>
      </p:pic>
      <p:pic>
        <p:nvPicPr>
          <p:cNvPr id="4" name="Picture 3" descr="healthy artery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5"/>
          <a:stretch/>
        </p:blipFill>
        <p:spPr>
          <a:xfrm>
            <a:off x="7179970" y="3315192"/>
            <a:ext cx="2352583" cy="22162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214313"/>
            <a:ext cx="10150475" cy="671512"/>
          </a:xfrm>
          <a:prstGeom prst="rect">
            <a:avLst/>
          </a:prstGeom>
        </p:spPr>
        <p:txBody>
          <a:bodyPr/>
          <a:lstStyle>
            <a:lvl1pPr algn="ctr" defTabSz="101441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"/>
                <a:ea typeface="ＭＳ Ｐゴシック" charset="-128"/>
                <a:cs typeface="Helvetica"/>
              </a:defRPr>
            </a:lvl1pPr>
            <a:lvl2pPr algn="ctr" defTabSz="101441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ＭＳ Ｐゴシック" charset="-128"/>
                <a:cs typeface="Helvetica" pitchFamily="1" charset="0"/>
              </a:defRPr>
            </a:lvl2pPr>
            <a:lvl3pPr algn="ctr" defTabSz="101441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ＭＳ Ｐゴシック" charset="-128"/>
                <a:cs typeface="Helvetica" pitchFamily="1" charset="0"/>
              </a:defRPr>
            </a:lvl3pPr>
            <a:lvl4pPr algn="ctr" defTabSz="101441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ＭＳ Ｐゴシック" charset="-128"/>
                <a:cs typeface="Helvetica" pitchFamily="1" charset="0"/>
              </a:defRPr>
            </a:lvl4pPr>
            <a:lvl5pPr algn="ctr" defTabSz="1014413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ea typeface="ＭＳ Ｐゴシック" charset="-128"/>
                <a:cs typeface="Helvetica" pitchFamily="1" charset="0"/>
              </a:defRPr>
            </a:lvl5pPr>
            <a:lvl6pPr marL="457200" algn="ctr" defTabSz="1014413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defTabSz="1014413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defTabSz="1014413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defTabSz="1014413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b="0" dirty="0"/>
              <a:t>Julie’s balance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5C5CF-984C-4245-B657-ABCC9E63A43B}"/>
              </a:ext>
            </a:extLst>
          </p:cNvPr>
          <p:cNvSpPr txBox="1"/>
          <p:nvPr/>
        </p:nvSpPr>
        <p:spPr>
          <a:xfrm>
            <a:off x="3903281" y="5707122"/>
            <a:ext cx="2343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dirty="0">
                <a:solidFill>
                  <a:srgbClr val="B3C33C"/>
                </a:solidFill>
                <a:latin typeface="Helvetica" pitchFamily="2" charset="0"/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123326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CADE-1334-0742-A5A7-B897A4A7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519"/>
            <a:ext cx="10150475" cy="6715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B3C33C"/>
                </a:solidFill>
                <a:latin typeface="Helvetica"/>
                <a:cs typeface="Helvetica"/>
              </a:rPr>
              <a:t>Choice and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775A7-3BFD-1F44-97EF-E9D7B603F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2043113"/>
            <a:ext cx="9072562" cy="206692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3200" dirty="0"/>
              <a:t>As we think about choice, we can see</a:t>
            </a:r>
          </a:p>
          <a:p>
            <a:pPr marL="506413" lvl="1" indent="0">
              <a:buFontTx/>
              <a:buNone/>
              <a:defRPr/>
            </a:pPr>
            <a:r>
              <a:rPr lang="en-US" sz="3200" dirty="0"/>
              <a:t>- All choice can be irresponsible (happy and dead) </a:t>
            </a:r>
          </a:p>
          <a:p>
            <a:pPr marL="506413" lvl="1" indent="0">
              <a:buFontTx/>
              <a:buNone/>
              <a:defRPr/>
            </a:pPr>
            <a:r>
              <a:rPr lang="en-US" sz="3200" dirty="0"/>
              <a:t>- And dictating lifestyle is unacceptable  (alive and miserable)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C9D94F-DC79-804D-96CC-DCCF3A075F75}"/>
              </a:ext>
            </a:extLst>
          </p:cNvPr>
          <p:cNvSpPr txBox="1">
            <a:spLocks/>
          </p:cNvSpPr>
          <p:nvPr/>
        </p:nvSpPr>
        <p:spPr bwMode="auto">
          <a:xfrm>
            <a:off x="350838" y="4427538"/>
            <a:ext cx="9072562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199" tIns="50099" rIns="100199" bIns="50099"/>
          <a:lstStyle>
            <a:lvl1pPr marL="362158" indent="-36215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Char char="•"/>
              <a:defRPr sz="3100">
                <a:solidFill>
                  <a:srgbClr val="003399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84673" indent="-301797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40000"/>
              <a:buFont typeface="Wingdings" pitchFamily="2" charset="2"/>
              <a:buChar char="Ø"/>
              <a:defRPr sz="2600">
                <a:solidFill>
                  <a:srgbClr val="003399"/>
                </a:solidFill>
                <a:latin typeface="+mn-lt"/>
                <a:ea typeface="MS PGothic" pitchFamily="34" charset="-128"/>
              </a:defRPr>
            </a:lvl2pPr>
            <a:lvl3pPr marL="1207188" indent="-24144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300">
                <a:solidFill>
                  <a:srgbClr val="003399"/>
                </a:solidFill>
                <a:latin typeface="+mn-lt"/>
                <a:ea typeface="MS PGothic" pitchFamily="34" charset="-128"/>
              </a:defRPr>
            </a:lvl3pPr>
            <a:lvl4pPr marL="1690064" indent="-24144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000">
                <a:solidFill>
                  <a:srgbClr val="003399"/>
                </a:solidFill>
                <a:latin typeface="+mn-lt"/>
                <a:ea typeface="MS PGothic" pitchFamily="34" charset="-128"/>
              </a:defRPr>
            </a:lvl4pPr>
            <a:lvl5pPr marL="2172940" indent="-24144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000">
                <a:solidFill>
                  <a:srgbClr val="003399"/>
                </a:solidFill>
                <a:latin typeface="+mn-lt"/>
                <a:ea typeface="MS PGothic" pitchFamily="34" charset="-128"/>
              </a:defRPr>
            </a:lvl5pPr>
            <a:lvl6pPr marL="2655817" indent="-24144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000">
                <a:solidFill>
                  <a:srgbClr val="003399"/>
                </a:solidFill>
                <a:latin typeface="+mn-lt"/>
              </a:defRPr>
            </a:lvl6pPr>
            <a:lvl7pPr marL="3138693" indent="-24144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000">
                <a:solidFill>
                  <a:srgbClr val="003399"/>
                </a:solidFill>
                <a:latin typeface="+mn-lt"/>
              </a:defRPr>
            </a:lvl7pPr>
            <a:lvl8pPr marL="3621566" indent="-24144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000">
                <a:solidFill>
                  <a:srgbClr val="003399"/>
                </a:solidFill>
                <a:latin typeface="+mn-lt"/>
              </a:defRPr>
            </a:lvl8pPr>
            <a:lvl9pPr marL="4104442" indent="-241440" algn="l" rtl="0" fontAlgn="base">
              <a:spcBef>
                <a:spcPct val="0"/>
              </a:spcBef>
              <a:spcAft>
                <a:spcPct val="0"/>
              </a:spcAft>
              <a:buClr>
                <a:srgbClr val="003399"/>
              </a:buClr>
              <a:buSzPct val="75000"/>
              <a:buChar char="•"/>
              <a:defRPr sz="20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3200" b="0" kern="0" dirty="0">
                <a:solidFill>
                  <a:schemeClr val="tx1"/>
                </a:solidFill>
              </a:rPr>
              <a:t>Good support means finding the balance</a:t>
            </a:r>
          </a:p>
          <a:p>
            <a:pPr marL="482876" lvl="1" indent="0">
              <a:buFont typeface="Wingdings" pitchFamily="2" charset="2"/>
              <a:buNone/>
              <a:defRPr/>
            </a:pPr>
            <a:r>
              <a:rPr lang="en-US" sz="3200" b="0" kern="0" dirty="0">
                <a:solidFill>
                  <a:schemeClr val="tx1"/>
                </a:solidFill>
              </a:rPr>
              <a:t>- Finding the balance can create conflict</a:t>
            </a:r>
          </a:p>
          <a:p>
            <a:pPr marL="482876" lvl="1" indent="0">
              <a:buFont typeface="Wingdings" pitchFamily="2" charset="2"/>
              <a:buNone/>
              <a:defRPr/>
            </a:pPr>
            <a:r>
              <a:rPr lang="en-US" sz="3200" b="0" kern="0" dirty="0">
                <a:solidFill>
                  <a:schemeClr val="tx1"/>
                </a:solidFill>
              </a:rPr>
              <a:t>- We all have a right to make choices, even bad choices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5911A3-3F75-6045-883A-6DBFC1F75F92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06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1873F0-690F-9D42-A574-995362CC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329" y="442119"/>
            <a:ext cx="8601816" cy="88863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B3C33C"/>
                </a:solidFill>
                <a:latin typeface="Helvetica" pitchFamily="2" charset="0"/>
              </a:rPr>
              <a:t>Breakout rooms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5259FF6-83D8-BA4B-94CD-E77CAA80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426" y="1661319"/>
            <a:ext cx="9667622" cy="5181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b="1" dirty="0">
                <a:solidFill>
                  <a:srgbClr val="2D568D"/>
                </a:solidFill>
              </a:rPr>
              <a:t>Facilitator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Keep things moving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Remind of 1 person at a time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Encourage everyone to participate</a:t>
            </a:r>
            <a:endParaRPr lang="en-US" sz="2800" b="1" dirty="0">
              <a:solidFill>
                <a:schemeClr val="accent6"/>
              </a:solidFill>
            </a:endParaRPr>
          </a:p>
          <a:p>
            <a:pPr algn="l"/>
            <a:r>
              <a:rPr lang="en-US" sz="2800" b="1" dirty="0">
                <a:solidFill>
                  <a:srgbClr val="A24694"/>
                </a:solidFill>
              </a:rPr>
              <a:t>Timekeeper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Keep eye on the clock and give people reminders of how much time is left. 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When using timed rounds, let people know when their time is about to end</a:t>
            </a:r>
          </a:p>
          <a:p>
            <a:pPr algn="l"/>
            <a:r>
              <a:rPr lang="en-US" sz="2800" b="1" dirty="0">
                <a:solidFill>
                  <a:srgbClr val="40A7B9"/>
                </a:solidFill>
              </a:rPr>
              <a:t>Recorder/Reporter 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Keep notes for the group – point form is fine</a:t>
            </a:r>
          </a:p>
          <a:p>
            <a:pPr marL="505983" indent="-505983" algn="l">
              <a:buFont typeface="Arial" panose="020B0604020202020204" pitchFamily="34" charset="0"/>
              <a:buChar char="•"/>
            </a:pPr>
            <a:r>
              <a:rPr lang="en-US" sz="2800" dirty="0"/>
              <a:t>Report back to larger group – either verbally or in Chat based on request</a:t>
            </a:r>
          </a:p>
          <a:p>
            <a:pPr marL="505983" indent="-505983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1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choco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" y="2118518"/>
            <a:ext cx="5120777" cy="547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86255"/>
            <a:ext cx="10150475" cy="841024"/>
          </a:xfrm>
          <a:prstGeom prst="rect">
            <a:avLst/>
          </a:prstGeom>
        </p:spPr>
        <p:txBody>
          <a:bodyPr wrap="square" lIns="101370" tIns="50685" rIns="101370" bIns="50685">
            <a:spAutoFit/>
          </a:bodyPr>
          <a:lstStyle/>
          <a:p>
            <a:pPr algn="ctr"/>
            <a:r>
              <a:rPr lang="en-GB" sz="4800" b="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GB" sz="4750" b="0" dirty="0">
                <a:latin typeface="Helvetica"/>
                <a:cs typeface="Helvetica"/>
              </a:rPr>
              <a:t>What are you struggling to balance?</a:t>
            </a:r>
            <a:endParaRPr lang="en-US" sz="4750" b="0" dirty="0">
              <a:latin typeface="Helvetica"/>
              <a:cs typeface="Helvetica"/>
            </a:endParaRPr>
          </a:p>
        </p:txBody>
      </p:sp>
      <p:pic>
        <p:nvPicPr>
          <p:cNvPr id="4" name="Picture 3" descr="smoking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/>
          <a:stretch/>
        </p:blipFill>
        <p:spPr>
          <a:xfrm>
            <a:off x="4961946" y="2118517"/>
            <a:ext cx="5159138" cy="547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0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83C1-0DDD-CD49-9709-3BA59344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" y="518319"/>
            <a:ext cx="10150476" cy="6715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B3C33C"/>
                </a:solidFill>
                <a:latin typeface="Helvetica"/>
                <a:cs typeface="Helvetica"/>
              </a:rPr>
              <a:t>Control of the “W’s”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8927A-A15B-8B48-A891-842B9BDD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37" y="2020443"/>
            <a:ext cx="9601200" cy="481568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>
                <a:latin typeface="Helvetica"/>
                <a:cs typeface="Helvetica"/>
              </a:rPr>
              <a:t>The Person has positive control over the “w’s”</a:t>
            </a:r>
          </a:p>
          <a:p>
            <a:pPr marL="0" indent="0">
              <a:buNone/>
              <a:defRPr/>
            </a:pPr>
            <a:endParaRPr lang="en-US" sz="3600" dirty="0">
              <a:latin typeface="Helvetica"/>
              <a:cs typeface="Helvetica"/>
            </a:endParaRPr>
          </a:p>
          <a:p>
            <a:pPr lvl="1">
              <a:buClr>
                <a:srgbClr val="B3C33C"/>
              </a:buClr>
              <a:defRPr/>
            </a:pPr>
            <a:r>
              <a:rPr lang="en-US" sz="3600" dirty="0">
                <a:latin typeface="Helvetica"/>
                <a:cs typeface="Helvetica"/>
              </a:rPr>
              <a:t>What, Where, When, Why and With whom</a:t>
            </a:r>
          </a:p>
          <a:p>
            <a:pPr lvl="1">
              <a:defRPr/>
            </a:pPr>
            <a:endParaRPr lang="en-US" sz="3600" dirty="0">
              <a:latin typeface="Helvetica"/>
              <a:cs typeface="Helvetica"/>
            </a:endParaRPr>
          </a:p>
          <a:p>
            <a:pPr lvl="1">
              <a:defRPr/>
            </a:pPr>
            <a:endParaRPr lang="en-US" sz="3600" dirty="0">
              <a:latin typeface="Helvetica"/>
              <a:cs typeface="Helvetica"/>
            </a:endParaRPr>
          </a:p>
          <a:p>
            <a:pPr marL="0" indent="0">
              <a:buNone/>
              <a:defRPr/>
            </a:pPr>
            <a:r>
              <a:rPr lang="en-US" sz="3600" dirty="0">
                <a:latin typeface="Helvetica"/>
                <a:cs typeface="Helvetica"/>
              </a:rPr>
              <a:t>The Person decides the “how”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2F6C3-CB52-B243-92A5-89311DB2626F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344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DA4B5-88CD-7546-A6BA-1592D7B42EC8}"/>
              </a:ext>
            </a:extLst>
          </p:cNvPr>
          <p:cNvSpPr/>
          <p:nvPr/>
        </p:nvSpPr>
        <p:spPr>
          <a:xfrm>
            <a:off x="1438275" y="474663"/>
            <a:ext cx="7621588" cy="1422400"/>
          </a:xfrm>
          <a:prstGeom prst="rect">
            <a:avLst/>
          </a:prstGeom>
        </p:spPr>
        <p:txBody>
          <a:bodyPr lIns="99472" tIns="49737" rIns="99472" bIns="49737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B3C33C"/>
                </a:solidFill>
                <a:latin typeface="Helvetica" pitchFamily="2" charset="0"/>
              </a:rPr>
              <a:t>Choice</a:t>
            </a:r>
          </a:p>
          <a:p>
            <a:pPr algn="ctr">
              <a:defRPr/>
            </a:pPr>
            <a:r>
              <a:rPr lang="en-US" sz="4000" dirty="0">
                <a:solidFill>
                  <a:srgbClr val="B3C33C"/>
                </a:solidFill>
                <a:latin typeface="Helvetica" pitchFamily="2" charset="0"/>
              </a:rPr>
              <a:t>A Key to Positive Control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6133C5-1CFE-C045-B847-AEB83B84B3E2}"/>
              </a:ext>
            </a:extLst>
          </p:cNvPr>
          <p:cNvSpPr/>
          <p:nvPr/>
        </p:nvSpPr>
        <p:spPr>
          <a:xfrm>
            <a:off x="996950" y="2135188"/>
            <a:ext cx="8504238" cy="4446587"/>
          </a:xfrm>
          <a:prstGeom prst="rect">
            <a:avLst/>
          </a:prstGeom>
        </p:spPr>
        <p:txBody>
          <a:bodyPr lIns="99472" tIns="49737" rIns="99472" bIns="49737">
            <a:spAutoFit/>
          </a:bodyPr>
          <a:lstStyle/>
          <a:p>
            <a:pPr marL="622578" indent="-62257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320" b="0" dirty="0">
                <a:latin typeface="Helvetica" pitchFamily="2" charset="0"/>
              </a:rPr>
              <a:t>Choice is not picking between two options (this or that)</a:t>
            </a:r>
          </a:p>
          <a:p>
            <a:pPr>
              <a:spcBef>
                <a:spcPct val="20000"/>
              </a:spcBef>
              <a:defRPr/>
            </a:pPr>
            <a:endParaRPr lang="en-US" sz="2490" b="0" dirty="0">
              <a:latin typeface="Helvetica" pitchFamily="2" charset="0"/>
            </a:endParaRPr>
          </a:p>
          <a:p>
            <a:pPr marL="622578" indent="-62257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320" b="0" dirty="0">
                <a:latin typeface="Helvetica" pitchFamily="2" charset="0"/>
              </a:rPr>
              <a:t>Choice has limitations and impact (understanding them)</a:t>
            </a:r>
          </a:p>
          <a:p>
            <a:pPr>
              <a:spcBef>
                <a:spcPct val="20000"/>
              </a:spcBef>
              <a:defRPr/>
            </a:pPr>
            <a:endParaRPr lang="en-US" sz="2490" b="0" dirty="0">
              <a:latin typeface="Helvetica" pitchFamily="2" charset="0"/>
            </a:endParaRPr>
          </a:p>
          <a:p>
            <a:pPr marL="622578" indent="-62257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3320" b="0" dirty="0">
                <a:latin typeface="Helvetica" pitchFamily="2" charset="0"/>
              </a:rPr>
              <a:t>The person must find the options appealing to them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876E7-D159-4C48-B54D-FB2BAAF88ED3}"/>
              </a:ext>
            </a:extLst>
          </p:cNvPr>
          <p:cNvSpPr/>
          <p:nvPr/>
        </p:nvSpPr>
        <p:spPr>
          <a:xfrm>
            <a:off x="52988" y="7266365"/>
            <a:ext cx="4575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48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4AE5213-0DEB-884A-9128-B7A63FBF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42913"/>
            <a:ext cx="10150475" cy="8540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B3C33C"/>
                </a:solidFill>
                <a:latin typeface="Helvetica"/>
                <a:cs typeface="Helvetica"/>
              </a:rPr>
              <a:t>Choice has Boundaries for Everyone</a:t>
            </a:r>
            <a:br>
              <a:rPr lang="en-US" sz="4000" b="1" dirty="0">
                <a:solidFill>
                  <a:srgbClr val="B3C33C"/>
                </a:solidFill>
                <a:latin typeface="Helvetica"/>
                <a:cs typeface="Helvetica"/>
              </a:rPr>
            </a:br>
            <a:endParaRPr lang="en-US" sz="4000" b="1" dirty="0">
              <a:solidFill>
                <a:srgbClr val="B3C33C"/>
              </a:solidFill>
              <a:latin typeface="Helvetica"/>
              <a:cs typeface="Helvetica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6E86420-D897-9B4F-A987-8B19FBA45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8" y="1204913"/>
            <a:ext cx="8915400" cy="6172200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en-US" sz="10458" b="1" u="sng" dirty="0">
                <a:solidFill>
                  <a:srgbClr val="B3C33C"/>
                </a:solidFill>
                <a:latin typeface="Helvetica" pitchFamily="2" charset="0"/>
              </a:rPr>
              <a:t>Imposed by society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10458" dirty="0">
                <a:latin typeface="Helvetica" pitchFamily="2" charset="0"/>
              </a:rPr>
              <a:t>Laws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10458" dirty="0">
                <a:latin typeface="Helvetica" pitchFamily="2" charset="0"/>
              </a:rPr>
              <a:t>Expectations/values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en-US" sz="10458" b="1" u="sng" dirty="0">
                <a:solidFill>
                  <a:srgbClr val="B3C33C"/>
                </a:solidFill>
                <a:latin typeface="Helvetica" pitchFamily="2" charset="0"/>
              </a:rPr>
              <a:t>My values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10458" dirty="0">
                <a:latin typeface="Helvetica" pitchFamily="2" charset="0"/>
              </a:rPr>
              <a:t>What is and is not OK for me and those I trust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en-US" sz="10458" b="1" u="sng" dirty="0">
                <a:solidFill>
                  <a:srgbClr val="B3C33C"/>
                </a:solidFill>
                <a:latin typeface="Helvetica" pitchFamily="2" charset="0"/>
              </a:rPr>
              <a:t>Ripple effect </a:t>
            </a:r>
            <a:r>
              <a:rPr lang="en-US" altLang="en-US" sz="10458" dirty="0">
                <a:latin typeface="Helvetica" pitchFamily="2" charset="0"/>
              </a:rPr>
              <a:t>- One choice creates boundaries on other choices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10458" dirty="0">
                <a:latin typeface="Helvetica" pitchFamily="2" charset="0"/>
              </a:rPr>
              <a:t>My relationships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10458" dirty="0">
                <a:latin typeface="Helvetica" pitchFamily="2" charset="0"/>
              </a:rPr>
              <a:t>The work I do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10458" dirty="0">
                <a:latin typeface="Helvetica" pitchFamily="2" charset="0"/>
              </a:rPr>
              <a:t>Where I live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en-US" sz="10458" b="1" u="sng" dirty="0">
                <a:solidFill>
                  <a:srgbClr val="B3C33C"/>
                </a:solidFill>
                <a:latin typeface="Helvetica" pitchFamily="2" charset="0"/>
              </a:rPr>
              <a:t>Resource Driven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altLang="en-US" sz="10458" dirty="0">
                <a:latin typeface="Helvetica" pitchFamily="2" charset="0"/>
              </a:rPr>
              <a:t>Financial – how much time or money I have available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en-US" sz="10458" b="1" u="sng" dirty="0">
                <a:solidFill>
                  <a:srgbClr val="B3C33C"/>
                </a:solidFill>
                <a:latin typeface="Helvetica" pitchFamily="2" charset="0"/>
              </a:rPr>
              <a:t>Risk involved</a:t>
            </a:r>
            <a:endParaRPr lang="en-US" altLang="en-US" sz="8715" b="1" dirty="0">
              <a:solidFill>
                <a:srgbClr val="B3C33C"/>
              </a:solidFill>
              <a:latin typeface="Helvetica" pitchFamily="2" charset="0"/>
            </a:endParaRP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r>
              <a:rPr lang="en-US" altLang="en-US" sz="8715" dirty="0">
                <a:latin typeface="Helvetica" pitchFamily="2" charset="0"/>
              </a:rPr>
              <a:t>The difference is when the boundaries are set for the convenience of the system therefore limiting choices that meet the person’s desires: Operating hours, staff available, policies or procedures.</a:t>
            </a:r>
          </a:p>
          <a:p>
            <a:pPr marL="497992" lvl="1" indent="0" eaLnBrk="1" hangingPunct="1">
              <a:lnSpc>
                <a:spcPct val="100000"/>
              </a:lnSpc>
              <a:buFontTx/>
              <a:buNone/>
              <a:defRPr/>
            </a:pPr>
            <a:endParaRPr lang="en-US" altLang="en-US" dirty="0">
              <a:latin typeface="Helvetica" pitchFamily="2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n-US" altLang="en-US" dirty="0">
              <a:latin typeface="Helvetica" pitchFamily="2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2DCBD-C569-6D40-B88C-A8631BAB591E}"/>
              </a:ext>
            </a:extLst>
          </p:cNvPr>
          <p:cNvSpPr/>
          <p:nvPr/>
        </p:nvSpPr>
        <p:spPr>
          <a:xfrm>
            <a:off x="52988" y="7266365"/>
            <a:ext cx="33924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© TLCPCP 2019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www.tlcpcp.com</a:t>
            </a:r>
            <a:endParaRPr lang="en-CA" sz="1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88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69202</TotalTime>
  <Words>388</Words>
  <Application>Microsoft Office PowerPoint</Application>
  <PresentationFormat>Custom</PresentationFormat>
  <Paragraphs>78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Calibri Light</vt:lpstr>
      <vt:lpstr>Comic Sans MS</vt:lpstr>
      <vt:lpstr>Helvetica</vt:lpstr>
      <vt:lpstr>Verdana</vt:lpstr>
      <vt:lpstr>Wingdings</vt:lpstr>
      <vt:lpstr>Office Theme</vt:lpstr>
      <vt:lpstr>balance</vt:lpstr>
      <vt:lpstr>PowerPoint Presentation</vt:lpstr>
      <vt:lpstr>PowerPoint Presentation</vt:lpstr>
      <vt:lpstr>Choice and Balance</vt:lpstr>
      <vt:lpstr>Breakout rooms</vt:lpstr>
      <vt:lpstr>PowerPoint Presentation</vt:lpstr>
      <vt:lpstr>Control of the “W’s”</vt:lpstr>
      <vt:lpstr>PowerPoint Presentation</vt:lpstr>
      <vt:lpstr>Choice has Boundaries for Everyone </vt:lpstr>
      <vt:lpstr>Support vs Overprotecting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 Centered Thinking - DAY 1</dc:title>
  <dc:creator>Michael Smull &amp; Michael Steinbruck</dc:creator>
  <cp:lastModifiedBy>Julie Tomlinson</cp:lastModifiedBy>
  <cp:revision>843</cp:revision>
  <cp:lastPrinted>2020-01-26T20:20:11Z</cp:lastPrinted>
  <dcterms:created xsi:type="dcterms:W3CDTF">2010-09-22T18:46:05Z</dcterms:created>
  <dcterms:modified xsi:type="dcterms:W3CDTF">2024-09-25T21:02:08Z</dcterms:modified>
</cp:coreProperties>
</file>