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9"/>
  </p:notesMasterIdLst>
  <p:handoutMasterIdLst>
    <p:handoutMasterId r:id="rId40"/>
  </p:handoutMasterIdLst>
  <p:sldIdLst>
    <p:sldId id="256" r:id="rId2"/>
    <p:sldId id="934" r:id="rId3"/>
    <p:sldId id="467" r:id="rId4"/>
    <p:sldId id="924" r:id="rId5"/>
    <p:sldId id="922" r:id="rId6"/>
    <p:sldId id="278" r:id="rId7"/>
    <p:sldId id="310" r:id="rId8"/>
    <p:sldId id="931" r:id="rId9"/>
    <p:sldId id="279" r:id="rId10"/>
    <p:sldId id="280" r:id="rId11"/>
    <p:sldId id="925" r:id="rId12"/>
    <p:sldId id="932" r:id="rId13"/>
    <p:sldId id="813" r:id="rId14"/>
    <p:sldId id="916" r:id="rId15"/>
    <p:sldId id="837" r:id="rId16"/>
    <p:sldId id="752" r:id="rId17"/>
    <p:sldId id="814" r:id="rId18"/>
    <p:sldId id="929" r:id="rId19"/>
    <p:sldId id="836" r:id="rId20"/>
    <p:sldId id="911" r:id="rId21"/>
    <p:sldId id="920" r:id="rId22"/>
    <p:sldId id="921" r:id="rId23"/>
    <p:sldId id="525" r:id="rId24"/>
    <p:sldId id="923" r:id="rId25"/>
    <p:sldId id="258" r:id="rId26"/>
    <p:sldId id="874" r:id="rId27"/>
    <p:sldId id="875" r:id="rId28"/>
    <p:sldId id="369" r:id="rId29"/>
    <p:sldId id="878" r:id="rId30"/>
    <p:sldId id="820" r:id="rId31"/>
    <p:sldId id="821" r:id="rId32"/>
    <p:sldId id="822" r:id="rId33"/>
    <p:sldId id="823" r:id="rId34"/>
    <p:sldId id="824" r:id="rId35"/>
    <p:sldId id="862" r:id="rId36"/>
    <p:sldId id="933" r:id="rId37"/>
    <p:sldId id="919" r:id="rId38"/>
  </p:sldIdLst>
  <p:sldSz cx="10150475" cy="75898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B3C33C"/>
    <a:srgbClr val="B2CB7F"/>
    <a:srgbClr val="9AC869"/>
    <a:srgbClr val="E5DFED"/>
    <a:srgbClr val="1F84CA"/>
    <a:srgbClr val="0C0D0D"/>
    <a:srgbClr val="0070C0"/>
    <a:srgbClr val="86BA28"/>
    <a:srgbClr val="8FD04A"/>
    <a:srgbClr val="4F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59864" autoAdjust="0"/>
  </p:normalViewPr>
  <p:slideViewPr>
    <p:cSldViewPr>
      <p:cViewPr varScale="1">
        <p:scale>
          <a:sx n="66" d="100"/>
          <a:sy n="66" d="100"/>
        </p:scale>
        <p:origin x="1088" y="200"/>
      </p:cViewPr>
      <p:guideLst>
        <p:guide orient="horz" pos="2391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208"/>
    </p:cViewPr>
  </p:sorterViewPr>
  <p:notesViewPr>
    <p:cSldViewPr>
      <p:cViewPr>
        <p:scale>
          <a:sx n="100" d="100"/>
          <a:sy n="100" d="100"/>
        </p:scale>
        <p:origin x="2960" y="1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4D2A6A8-76FB-42B0-9367-1D2CB6D34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16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ABA769A3-F11C-4895-9CD2-173AA5928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19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– 8 minutes total (about 1 minutes each for introductions)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introduce themselves</a:t>
            </a:r>
          </a:p>
          <a:p>
            <a:pPr marL="285750" indent="-285750">
              <a:buFontTx/>
              <a:buChar char="-"/>
            </a:pPr>
            <a:r>
              <a:rPr lang="en-US" dirty="0"/>
              <a:t>1 thing they are passionate about (hobby, interest)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choose roles for activities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4975" y="304800"/>
            <a:ext cx="2546350" cy="1905000"/>
          </a:xfrm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438400"/>
            <a:ext cx="6019800" cy="6172200"/>
          </a:xfrm>
          <a:noFill/>
          <a:ln/>
        </p:spPr>
        <p:txBody>
          <a:bodyPr/>
          <a:lstStyle/>
          <a:p>
            <a:endParaRPr lang="en-US" b="0" dirty="0">
              <a:latin typeface="Arial" pitchFamily="34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520F5D-C004-4A5D-B818-81897E840544}" type="slidenum">
              <a:rPr lang="en-US" smtClean="0">
                <a:latin typeface="Arial" charset="0"/>
              </a:rPr>
              <a:pPr>
                <a:defRPr/>
              </a:pPr>
              <a:t>15</a:t>
            </a:fld>
            <a:endParaRPr lang="en-US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b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0213" y="304800"/>
            <a:ext cx="3054350" cy="2286000"/>
          </a:xfrm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xfrm>
            <a:off x="228601" y="2743200"/>
            <a:ext cx="6324600" cy="4114800"/>
          </a:xfrm>
          <a:noFill/>
          <a:ln/>
        </p:spPr>
        <p:txBody>
          <a:bodyPr/>
          <a:lstStyle/>
          <a:p>
            <a:endParaRPr lang="en-US" b="0" dirty="0">
              <a:latin typeface="Arial" pitchFamily="34" charset="0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A311B-2F87-4045-B487-5EBCB8C2EA92}" type="slidenum">
              <a:rPr lang="en-US" smtClean="0">
                <a:latin typeface="Arial" charset="0"/>
              </a:rPr>
              <a:pPr>
                <a:defRPr/>
              </a:pPr>
              <a:t>19</a:t>
            </a:fld>
            <a:endParaRPr lang="en-US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TLC-PCP www.learningcommunityus.com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3CC09-3E8D-4D93-BDCA-BCE17182E75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30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384366C-439B-47E6-A119-F28FBD11F6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88" y="241300"/>
            <a:ext cx="1770063" cy="1323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47A1C4A1-902F-4D00-8F41-084CB8BEF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525627"/>
            <a:ext cx="7355665" cy="8081950"/>
          </a:xfrm>
          <a:ln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Arial" pitchFamily="34" charset="0"/>
              </a:rPr>
              <a:t> 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Remind participants of the Service Life to Community Life continuum. How would the proposed actions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suggested by the group for Harry, Bob or personal stories affect where the person is on the continuum?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Ask if this is a helpful way to think about proposed actions in their work.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Then move to the next slide and tell the rest of the story.</a:t>
            </a:r>
          </a:p>
          <a:p>
            <a:pPr eaLnBrk="1" hangingPunct="1">
              <a:defRPr/>
            </a:pPr>
            <a:endParaRPr lang="en-US" sz="1000" dirty="0">
              <a:latin typeface="Arial" pitchFamily="34" charset="0"/>
            </a:endParaRPr>
          </a:p>
          <a:p>
            <a:pPr>
              <a:defRPr/>
            </a:pPr>
            <a:endParaRPr lang="en-US" sz="1000" dirty="0">
              <a:latin typeface="Arial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AF53ED6-F613-45A9-B34E-288D5AFD2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81BE6A-E5A7-4FCC-BC26-C339831F72D8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A23184-5BAA-47DB-80E4-133304E033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1402" y="9238521"/>
            <a:ext cx="3595627" cy="400966"/>
          </a:xfrm>
        </p:spPr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7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384366C-439B-47E6-A119-F28FBD11F6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88" y="241300"/>
            <a:ext cx="1770063" cy="1323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47A1C4A1-902F-4D00-8F41-084CB8BEF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525627"/>
            <a:ext cx="7355665" cy="8081950"/>
          </a:xfrm>
          <a:ln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Arial" pitchFamily="34" charset="0"/>
              </a:rPr>
              <a:t> </a:t>
            </a:r>
          </a:p>
          <a:p>
            <a:pPr eaLnBrk="1" hangingPunct="1">
              <a:defRPr/>
            </a:pPr>
            <a:endParaRPr lang="en-US" sz="1000" dirty="0">
              <a:latin typeface="Arial" pitchFamily="34" charset="0"/>
            </a:endParaRP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Harry – if you start imposing 24hrs/day supervision, taking his phone away, etc. – Harry would move from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 community life to a paid life.</a:t>
            </a:r>
          </a:p>
          <a:p>
            <a:pPr>
              <a:defRPr/>
            </a:pPr>
            <a:endParaRPr lang="en-US" sz="1000" dirty="0">
              <a:latin typeface="Arial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AF53ED6-F613-45A9-B34E-288D5AFD2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81BE6A-E5A7-4FCC-BC26-C339831F72D8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A23184-5BAA-47DB-80E4-133304E033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1402" y="9238521"/>
            <a:ext cx="3595627" cy="400966"/>
          </a:xfrm>
        </p:spPr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79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E08EEAC-ABA6-4648-B992-3500E52666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0813" y="1192213"/>
            <a:ext cx="4305300" cy="3219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E05366F-FD93-4882-9F10-5B920A2F0D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4733" y="4459525"/>
            <a:ext cx="6198433" cy="47176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The second principle that we want to share with you is the Integrated Support Star. In the past, conversations about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supporting people with disabilities and their families mainly revolved around the supports offered by the disability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service system. We are trying to help families as well as organizations and policymakers understand that we ALL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access a variety of supports to make it through our daily lives.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We ALL do this routinely without thinking about it. We automatically brainstorm about other supports that are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available to us.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Personal Strengths &amp; Assets - What can we do on our own? What do we bring to the table? What do we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want to learn or could learn?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Technology - Is there some type of technology available that can help us?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Relationships - Who do we know that might be able help?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Community Based - Where can we get support just like anyone else does - within our own community?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And we also use eligibility specific supports.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What we WANT to get to is the circles on the left, where we all exist in the context of our families and communities.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And where the person receives lots of different kinds of supports, represented by the stars. But only where and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when supports are needed. This should happen regardless of whether or not a person is eligible for paid supports.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We want to encourage individuals and their families to think about all areas of the Integrated Support Star when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planning.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It’s something we all do. This is how we get the supports needed for a GOOD LIFE!!</a:t>
            </a:r>
          </a:p>
          <a:p>
            <a:endParaRPr lang="en-US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4D3B29F-0978-40AE-B689-37E8660EA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7872D4-1EF0-44E6-9A97-16C41F18EB56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8229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We shouldn’t put all of our eggs in one basket, nor should we rely on just one part of the star.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For example, if all the reliance is on the family to support the trajectory to the good life vision the person nor their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family has rich fulfilling lives. We should also think about…what if the family is no longer in the picture or no longer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able to provide support?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Only relying on paid services to get a person their good life doesn’t work either. Think about what a totally - service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life would do to a person’s trajectory. It would give them a paid life. Maybe a good paid life, but a paid life none the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0C6FA-9AA5-4801-BE3A-1B5A2457048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32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We often tend to go to paid services/hours as the first option for supports. We need to flip this on its head and look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at most inclusive options and options that promote self-determination first, other community options then and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finally, eligibility services.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2B1F-B127-5D4F-A83B-23389FC600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4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384366C-439B-47E6-A119-F28FBD11F6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88" y="241300"/>
            <a:ext cx="1770063" cy="1323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47A1C4A1-902F-4D00-8F41-084CB8BEF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525627"/>
            <a:ext cx="7355665" cy="8081950"/>
          </a:xfrm>
          <a:ln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Arial" pitchFamily="34" charset="0"/>
              </a:rPr>
              <a:t> </a:t>
            </a:r>
          </a:p>
          <a:p>
            <a:pPr eaLnBrk="1" hangingPunct="1">
              <a:defRPr/>
            </a:pPr>
            <a:endParaRPr lang="en-US" sz="1000" dirty="0">
              <a:latin typeface="Arial" pitchFamily="34" charset="0"/>
            </a:endParaRPr>
          </a:p>
          <a:p>
            <a:pPr>
              <a:defRPr/>
            </a:pPr>
            <a:endParaRPr lang="en-US" sz="1000" dirty="0">
              <a:latin typeface="Arial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AF53ED6-F613-45A9-B34E-288D5AFD2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81BE6A-E5A7-4FCC-BC26-C339831F72D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A23184-5BAA-47DB-80E4-133304E033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961402" y="9238521"/>
            <a:ext cx="3595627" cy="400966"/>
          </a:xfrm>
        </p:spPr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23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Ben is someone who lives with his family and receives Family Support Services. Notice on the left what his life was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like before using the Integrated Support Star. After the Star, see what other resources are available to him.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Ben’s parents were very intentional in using the integrated support star to look at other types of supports. They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wanted Ben to be more independent and have more connections. Another thing to share with participants is that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they should notice that Ben’s “paid services” weren’t reduced. Ben and his family just used his services differently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in order to make them work better for Ben and the family. Telling folks this helps them to understand that using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Charting the </a:t>
            </a:r>
            <a:r>
              <a:rPr lang="en-CA" sz="1400" b="1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LifeCourse</a:t>
            </a:r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 doesn’t mean we’re going to cut or reduce “paid system services.”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93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70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429000"/>
            <a:ext cx="6019800" cy="1066800"/>
          </a:xfrm>
          <a:prstGeom prst="rect">
            <a:avLst/>
          </a:prstGeom>
        </p:spPr>
        <p:txBody>
          <a:bodyPr/>
          <a:lstStyle/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Change agent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We often see the need for change and encourage others to make needed changes. If we do this and don’t change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anything we do, we are known as Change Agent. We talk the talk but don’t walk the talk. We have all had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experience with people who do this.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Change target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Change is hard and as our system evolves it requires us to have and use a different skill set. We know skills must be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practiced in order to become good with them. We must become a Change Target and walk the talk. It will require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us to change our habits, how we respond to things, how we interact with others.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Debrief - Some questions might include: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Where do you see opportunities to do our work differently? How will people develop the skills to accomplish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this?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Where do you see challenges in making this happen? How can they be addressed?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Where do you see yourself in accomplishing the changes?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TLC-PCP www.learningcommunityus.com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3CC09-3E8D-4D93-BDCA-BCE17182E75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60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85800"/>
            <a:ext cx="3379788" cy="2527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5113" y="228600"/>
            <a:ext cx="4346575" cy="3251200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886200"/>
            <a:ext cx="5943600" cy="4114800"/>
          </a:xfrm>
          <a:noFill/>
          <a:ln/>
        </p:spPr>
        <p:txBody>
          <a:bodyPr/>
          <a:lstStyle/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To systematically teach ourselves to think “the purpose of our efforts is to help people get better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lives”, requires change.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Changes must occur in how we think, what we pay attention to, what we do in response and what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we structure into our organizations and systems to support the changes desired. Change only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occurs where there is discontent. Happy people don’t change.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When we develop good descriptions of how people want to live and compare that with how they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are actually living, -the difference between the two that we see - and then hopefully feel- is the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discontent. But there are 2 kinds of discontent – optimistic and cynical. One can be helpful, one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can be destructive. It is our hope to create a sense of helpfulness with this training.</a:t>
            </a:r>
          </a:p>
          <a:p>
            <a:endParaRPr lang="en-US" b="0" dirty="0">
              <a:latin typeface="Arial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563D0-0ABC-4070-8698-BD312F75279B}" type="slidenum">
              <a:rPr lang="en-US" smtClean="0">
                <a:latin typeface="Arial" charset="0"/>
              </a:rPr>
              <a:pPr>
                <a:defRPr/>
              </a:pPr>
              <a:t>31</a:t>
            </a:fld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5425" y="228600"/>
            <a:ext cx="3055938" cy="2286000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743200"/>
            <a:ext cx="5943600" cy="4114800"/>
          </a:xfrm>
          <a:noFill/>
          <a:ln/>
        </p:spPr>
        <p:txBody>
          <a:bodyPr/>
          <a:lstStyle/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Cynical discontent is endemic in our work. Every time we introduce a new practice, we are also making a promise;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any time we don’t follow through we have broken that promise. We create and reinforce cynical discontent. You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have over-promised &amp; underdelivered.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If cynical discontent is present, you will see 1 of the 3 “Ds” – denial, distortion or departure –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•It is no different from what we have always been doing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•People are happy with what we are doing – change is not needed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•The people with passion leave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Here’s an example: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Have you ever worked someplace and saw something wasn’t working well? You have a solution and bring it to your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supervisor, and he/she says: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I don’t know what you’re talking about. We don’t have any problem here (denial)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Or maybe he/she says: Well everybody likes how we do this. I don’t understand why you don’t (distortion)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How many of you get tired of banging your head against the wall and decide to leave? (departure)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What happens to those supported if all the good people leave?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b="0" dirty="0">
              <a:latin typeface="Arial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563D0-0ABC-4070-8698-BD312F75279B}" type="slidenum">
              <a:rPr lang="en-US" smtClean="0">
                <a:latin typeface="Arial" charset="0"/>
              </a:rPr>
              <a:pPr>
                <a:defRPr/>
              </a:pPr>
              <a:t>32</a:t>
            </a:fld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5425" y="228600"/>
            <a:ext cx="3055938" cy="2286000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733800"/>
            <a:ext cx="5943600" cy="3962400"/>
          </a:xfrm>
          <a:noFill/>
          <a:ln/>
        </p:spPr>
        <p:txBody>
          <a:bodyPr/>
          <a:lstStyle/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Provide an overview of the 3 points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Optimistic discontent has to be nurtured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it is rooted in trust and feeling empowered.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When planning with people it is rooted in knowing that you can act on what you learn – in knowing that you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can reduce the gap between how the person wants to live and how that person is actually living.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Optimistic discontent comes when you believe change can happen.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Now, let’s go back to that example, you are working someplace and have a solution to resolve an issue. This time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when you take it to your supervisor you hear: That’s a great idea, let’s see how we can make that happen.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Ask the group, how does that make you feel? (you will get answers such as valued, a part of things, happy, etc.)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So, you are waiting for things to change but don’t really see anything and start to become disillusioned. Your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supervisor comes to you and says: This is taking longer than we thought, but here is where we are with things.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Ask people, How does that make you feel? (you will get positive responses).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Let people know, if we are to build optimism there needs to be communication so people continue to be informed.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It builds trust (show next part of slide about building trust)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Let people know part of your role over the class is to create discontent and you hope that it will be optimistic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discontent.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b="0" dirty="0">
              <a:latin typeface="Arial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563D0-0ABC-4070-8698-BD312F75279B}" type="slidenum">
              <a:rPr lang="en-US" smtClean="0">
                <a:latin typeface="Arial" charset="0"/>
              </a:rPr>
              <a:pPr>
                <a:defRPr/>
              </a:pPr>
              <a:t>33</a:t>
            </a:fld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2613" y="457200"/>
            <a:ext cx="3025775" cy="2263775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xfrm>
            <a:off x="457201" y="3124200"/>
            <a:ext cx="5638800" cy="4114800"/>
          </a:xfrm>
          <a:noFill/>
          <a:ln/>
        </p:spPr>
        <p:txBody>
          <a:bodyPr/>
          <a:lstStyle/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Discontent leads to change and it is helpful to think about change as happening at several levels.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Level one, you don’t need any permission to implement. Changes in such things as routines, rituals,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approach. These are changes that can be made immediately. Provide a Level One Change example (ex.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language is something we have control over, and do we use language that is respectful to people)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Level two changes require approval from management. It is a change in practice, policy, or structure. The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need for Level two changes is best identified by having a structured way for the shared learning of direct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support level go to the organization’s leadership. Provide a Level Two Change example of something that has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occurred and impacted the organization (ex. changes to forms or job duties)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Level three changes can be thought of as “systemic” changes. It can apply to the rules and regulations we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must follow. It can include how those rules are interpreted and the impact that has on monitoring/licensing.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 change in state law or regulation is an example of a level three change. Provide a Level Three Change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example (ex. CMS Final Rule for HCBS Services)</a:t>
            </a:r>
          </a:p>
          <a:p>
            <a:pPr eaLnBrk="1" hangingPunct="1">
              <a:spcBef>
                <a:spcPct val="0"/>
              </a:spcBef>
            </a:pPr>
            <a:endParaRPr lang="en-US" b="0" dirty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721738-1D9E-425E-99F9-C6F3401195BC}" type="slidenum">
              <a:rPr lang="en-US" smtClean="0">
                <a:latin typeface="Arial" charset="0"/>
              </a:rPr>
              <a:pPr>
                <a:defRPr/>
              </a:pPr>
              <a:t>34</a:t>
            </a:fld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Note on school bag example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Take a look at this; what do we see? This is a real picture. This happened to Jordan.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Describe what they see- and correct them if they are wrong.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Can we imagine that Jordan is returning home from school on the bus?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How could this be done differently? What actions could be done at each level of change?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- level one change: asking support staff to place notes in Jordan’s bag and not on the bag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- level two change: training about respect for staff, day program policy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-level three change: organizational policy, yearly training on how we share information and protect information,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training on respect and organizational values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The Charting the </a:t>
            </a:r>
            <a:r>
              <a:rPr lang="en-CA" sz="1400" b="1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LifeCourse</a:t>
            </a:r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 Framework was created by families to help individuals and families of all abilities and all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ages develop a vision for a good life.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The Charting the </a:t>
            </a:r>
            <a:r>
              <a:rPr lang="en-CA" sz="1400" b="1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LifeCourse</a:t>
            </a:r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 Framework supports the core belief that ALL people and their families have the right to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live, love, work and play and pursue their life aspirations in their communities.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The Charting the </a:t>
            </a:r>
            <a:r>
              <a:rPr lang="en-CA" sz="1400" b="1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LifeCourse</a:t>
            </a:r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 Framework can be applied to any situation, in any setting and used by ALL people.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Charting the </a:t>
            </a:r>
            <a:r>
              <a:rPr lang="en-CA" sz="1400" b="1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LifeCourse</a:t>
            </a:r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 Framework assists people and their families in planning and creating a vision for the future.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It is designed to help people think about the questions to ask as well as the choices and options to consider as they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plot a course to a full and meaningful life. It is intended to be a starting point no matter where a person is in their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life journey.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0C6FA-9AA5-4801-BE3A-1B5A245704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1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This is not……. Family involvement VS person centered. Sometimes people get the impression that we have to do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one or the other -- plan with the person or plan for the person -- with the family.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Family Engagement is a component of a holistic approach to person centered supports that recognizes the context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and impact of the family in practice and policy implementation.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The focus is on the “person with a disability”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This does NOT mean that “Family Engagement” supersedes the INDIVIDUAL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65688-4CDA-D143-87F3-A576960D21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5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0813" y="1192213"/>
            <a:ext cx="4305300" cy="3219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891864" cy="4224814"/>
          </a:xfrm>
          <a:ln/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r>
              <a:rPr lang="en-US" dirty="0"/>
              <a:t>.</a:t>
            </a:r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 What you’re looking at now is another tool that is especially helpful in assisting us in capturing information that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people and their families might share with us during our interactions with them.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A trajectory helps us in determining life outcomes and a vision for a good life. It helps us balance decision-making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based upon what we want or what we don’t want – short term and long term. Plotting out our trajectory can help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us stay on our path to a good life.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The trajectory also helps us see the long-term consequences of life experiences. It helps us with advocating and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identifying why we want or need certain things in our lives.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73790" indent="-29773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90949" indent="-237209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67002" indent="-237209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144690" indent="-237209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615835" indent="-2372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86979" indent="-2372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558124" indent="-2372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4029268" indent="-2372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0CA29A9-BA1E-7340-9D90-9B542808C3C0}" type="slidenum">
              <a:rPr lang="en-US" altLang="en-US">
                <a:solidFill>
                  <a:srgbClr val="000000"/>
                </a:solidFill>
                <a:latin typeface="Arial" charset="0"/>
                <a:ea typeface="MS PGothic" charset="-128"/>
              </a:rPr>
              <a:pPr>
                <a:spcBef>
                  <a:spcPct val="0"/>
                </a:spcBef>
              </a:pPr>
              <a:t>7</a:t>
            </a:fld>
            <a:endParaRPr lang="en-US" altLang="en-US" dirty="0">
              <a:solidFill>
                <a:srgbClr val="000000"/>
              </a:solidFill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165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minutes</a:t>
            </a:r>
          </a:p>
          <a:p>
            <a:r>
              <a:rPr lang="en-US" dirty="0"/>
              <a:t>Think of a time when you were knocked off your trajectory of a good life, or your vision was not being realized</a:t>
            </a:r>
          </a:p>
          <a:p>
            <a:r>
              <a:rPr lang="en-US" dirty="0"/>
              <a:t>How did it feel?</a:t>
            </a:r>
          </a:p>
          <a:p>
            <a:r>
              <a:rPr lang="en-US" dirty="0"/>
              <a:t>What decisions needed to be made to get back on track?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41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0813" y="1192213"/>
            <a:ext cx="4305300" cy="3219450"/>
          </a:xfrm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When we ask people with disabilities to describe or tell us what their vision of a Good Life is, they tell us…..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I want to live in my own place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Have a girlfriend/boyfriend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Get married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A job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Work in a place where I’m not made fun of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Friends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Make my own decisions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When we ask people with disabilities to describe what they don’t want, they’ve told us……..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Drama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To be bossed around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Made fun of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Called the “R” word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• Bullied</a:t>
            </a:r>
          </a:p>
          <a:p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74690" indent="-297957" eaLnBrk="0" hangingPunct="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91830" indent="-238365" eaLnBrk="0" hangingPunct="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68562" indent="-238365" eaLnBrk="0" hangingPunct="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45294" indent="-238365" eaLnBrk="0" hangingPunct="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622027" indent="-2383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98757" indent="-2383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75489" indent="-2383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4052222" indent="-2383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AF8027A-B85F-45E5-95E9-9CBE4CD537DC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1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0813" y="1192213"/>
            <a:ext cx="4305300" cy="3219450"/>
          </a:xfrm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When we’ve asked family members to describe or tell us what their vision of a Good Life is, this is what they tell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us….. (review the information on the slide)</a:t>
            </a:r>
          </a:p>
          <a:p>
            <a:r>
              <a:rPr lang="en-CA" sz="14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MS PGothic" pitchFamily="34" charset="-128"/>
              </a:rPr>
              <a:t>When we’ve asked family members to describe what they don’t want, they’ve told us……..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74690" indent="-297957" eaLnBrk="0" hangingPunct="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91830" indent="-238365" eaLnBrk="0" hangingPunct="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68562" indent="-238365" eaLnBrk="0" hangingPunct="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45294" indent="-238365" eaLnBrk="0" hangingPunct="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622027" indent="-2383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98757" indent="-2383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75489" indent="-2383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4052222" indent="-23836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AF8027A-B85F-45E5-95E9-9CBE4CD537DC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87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4975" y="304800"/>
            <a:ext cx="2546350" cy="1905000"/>
          </a:xfrm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438400"/>
            <a:ext cx="6019800" cy="6172200"/>
          </a:xfrm>
          <a:noFill/>
          <a:ln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b="1" dirty="0">
              <a:latin typeface="Arial" pitchFamily="34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520F5D-C004-4A5D-B818-81897E840544}" type="slidenum">
              <a:rPr lang="en-US" smtClean="0">
                <a:latin typeface="Arial" charset="0"/>
              </a:rPr>
              <a:pPr>
                <a:defRPr/>
              </a:pPr>
              <a:t>13</a:t>
            </a:fld>
            <a:endParaRPr lang="en-US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9583-D11C-AD4D-B0F0-3FFE86B72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810" y="1242134"/>
            <a:ext cx="7612856" cy="2642388"/>
          </a:xfrm>
        </p:spPr>
        <p:txBody>
          <a:bodyPr anchor="b"/>
          <a:lstStyle>
            <a:lvl1pPr algn="ctr"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57264-5B70-7C4F-9BEE-A653E842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810" y="3986423"/>
            <a:ext cx="7612856" cy="1832453"/>
          </a:xfrm>
        </p:spPr>
        <p:txBody>
          <a:bodyPr/>
          <a:lstStyle>
            <a:lvl1pPr marL="0" indent="0" algn="ctr">
              <a:buNone/>
              <a:defRPr sz="1998"/>
            </a:lvl1pPr>
            <a:lvl2pPr marL="380665" indent="0" algn="ctr">
              <a:buNone/>
              <a:defRPr sz="1665"/>
            </a:lvl2pPr>
            <a:lvl3pPr marL="761329" indent="0" algn="ctr">
              <a:buNone/>
              <a:defRPr sz="1499"/>
            </a:lvl3pPr>
            <a:lvl4pPr marL="1141994" indent="0" algn="ctr">
              <a:buNone/>
              <a:defRPr sz="1332"/>
            </a:lvl4pPr>
            <a:lvl5pPr marL="1522659" indent="0" algn="ctr">
              <a:buNone/>
              <a:defRPr sz="1332"/>
            </a:lvl5pPr>
            <a:lvl6pPr marL="1903324" indent="0" algn="ctr">
              <a:buNone/>
              <a:defRPr sz="1332"/>
            </a:lvl6pPr>
            <a:lvl7pPr marL="2283988" indent="0" algn="ctr">
              <a:buNone/>
              <a:defRPr sz="1332"/>
            </a:lvl7pPr>
            <a:lvl8pPr marL="2664653" indent="0" algn="ctr">
              <a:buNone/>
              <a:defRPr sz="1332"/>
            </a:lvl8pPr>
            <a:lvl9pPr marL="3045318" indent="0" algn="ctr">
              <a:buNone/>
              <a:defRPr sz="13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A9DCD-3E05-8942-A385-E5E5F2A4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7FB6-2852-4C40-AFE8-BAC1D170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028DE-2836-1D49-85E3-4432E61A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99BFE-4CA5-45FB-9CFD-79D0CB66F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7E4B-B311-254B-A321-6E659750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9EDAC-DD75-7243-8ED5-4EB91FD5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1F9C9-6B06-254A-9D53-3E370658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A195-4555-324D-BFE2-4439CC03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48212-86CA-5749-97A7-A210EB1B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4DCB0-743B-4A6F-A96B-034E2248F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9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49A5C-7CDA-974C-B71F-48CF964DF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63934" y="404089"/>
            <a:ext cx="2188696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4DA51-7D9F-2141-AB13-D3413205D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7845" y="404089"/>
            <a:ext cx="6439208" cy="64320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A909-25F7-DC47-B2A2-6D734F30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8EF99-2422-9749-BB4F-C7B4D6F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28515-98C4-6948-A256-E1CDADEA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50ED9-9D0B-4632-BF73-28A8C1D61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14313"/>
            <a:ext cx="10150475" cy="6532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D8A88-E9E3-48EF-ADD0-3B3E83939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619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826" y="1739338"/>
            <a:ext cx="8375903" cy="50616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3491" y="7083861"/>
            <a:ext cx="3625170" cy="505978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660" dirty="0"/>
              <a:t>©TLCPCP 2016  www.learningcommunity.us 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411459" y="7032901"/>
            <a:ext cx="2489512" cy="411114"/>
          </a:xfrm>
        </p:spPr>
        <p:txBody>
          <a:bodyPr/>
          <a:lstStyle>
            <a:lvl2pPr marL="125174" indent="0" algn="l">
              <a:buFont typeface="Arial" panose="020B0604020202020204" pitchFamily="34" charset="0"/>
              <a:buNone/>
              <a:defRPr sz="2075" baseline="0"/>
            </a:lvl2pPr>
          </a:lstStyle>
          <a:p>
            <a:pPr lvl="1"/>
            <a:r>
              <a:rPr lang="en-US" dirty="0"/>
              <a:t>Workbook </a:t>
            </a:r>
            <a:r>
              <a:rPr lang="en-US" dirty="0" err="1"/>
              <a:t>Pg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00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3E23-DD06-0B4C-98D0-A0D5E2D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75D3-EB75-2045-8766-753F2287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B3E1-A80B-6E45-80FF-0AA4B10E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94833-16C8-8745-A5AE-0BEF8C98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9F57C-9DAF-2F41-84F8-90B66D0F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DC22B-1603-4527-819C-57D13754B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1998-AD2E-7F4F-A4E5-06FAFFA2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58" y="1892190"/>
            <a:ext cx="8754785" cy="3157161"/>
          </a:xfrm>
        </p:spPr>
        <p:txBody>
          <a:bodyPr anchor="b"/>
          <a:lstStyle>
            <a:lvl1pPr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5B95E-A94A-154A-8C48-2C91A442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558" y="5079219"/>
            <a:ext cx="8754785" cy="1660277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380665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132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3pPr>
            <a:lvl4pPr marL="114199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4pPr>
            <a:lvl5pPr marL="1522659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5pPr>
            <a:lvl6pPr marL="190332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6pPr>
            <a:lvl7pPr marL="228398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7pPr>
            <a:lvl8pPr marL="2664653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8pPr>
            <a:lvl9pPr marL="304531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6E13C-8388-884B-98FB-70C2B7FC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14D37-6F8B-0648-A253-C3C7CCEB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E72F8-704F-F54A-8487-2C595C3B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1122D-5D9E-44E2-8429-E56A18EB1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9132-A75B-954F-8EEF-850B1B0B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EB74-BCDA-7843-864B-8DD11F806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45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3AF64-D19B-1D43-8A04-5AFE0FB0A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8678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85FC-7DF4-8447-A0F7-70DC875A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B02CB-EB06-2547-B9F9-0EDFF89E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1BC7C-0857-3640-874E-9570F40E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B52EE-268C-40C9-9422-B4DF2D59AB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45C6-572B-7940-8C11-4BE12AF5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7" y="404089"/>
            <a:ext cx="8754785" cy="1467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5C2F5-FC37-974C-97A2-350D0977F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168" y="1860565"/>
            <a:ext cx="4294126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7ABE9-DDB7-A240-BE10-239D650D0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68" y="2772399"/>
            <a:ext cx="4294126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0830B-3DA8-D04F-84B7-E3A0358F1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38678" y="1860565"/>
            <a:ext cx="4315274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86C04-F575-5548-8F91-B898099D4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38678" y="2772399"/>
            <a:ext cx="4315274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11E09-3EE3-784D-9445-595B46FF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F2962-C8DA-C84F-8206-777AFCD7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6C74B-8204-D64E-A5DC-604AB2E2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4EC8A-2A7C-440F-83EF-AAF512D543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DA0-A028-9847-B293-D14776C6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BD0B9-D6D6-444C-A4A8-F0C92518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D2E68-807D-CE4C-9785-6AC55054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1D7D2-CC4B-FD42-BC90-94C98901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57EF0-4F27-4DC8-A598-28B5BEC35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D5101-2B0C-1246-9C9E-0DB5D393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0EC4D-2251-9047-91E4-8CBF7FF1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772F4-B1BC-5148-9A0B-F5E11FA0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933B5-833B-4DFF-B4A3-8B5BB71D1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1457-46E6-BB4E-B816-EED969B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D227-2392-F648-BE1F-7F0DA5FC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274" y="1092797"/>
            <a:ext cx="5138678" cy="5393704"/>
          </a:xfrm>
        </p:spPr>
        <p:txBody>
          <a:bodyPr/>
          <a:lstStyle>
            <a:lvl1pPr>
              <a:defRPr sz="2664"/>
            </a:lvl1pPr>
            <a:lvl2pPr>
              <a:defRPr sz="2331"/>
            </a:lvl2pPr>
            <a:lvl3pPr>
              <a:defRPr sz="1998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D10A5-B2E6-F842-A4A1-E9FC97F9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5B9B3-F757-2B4D-8F63-99AD5022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FE432-18F5-6443-BC3E-D24B2C73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9A7C5-4C56-6444-A5A7-CC9F3199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CE02E-5092-4EA2-9F31-F492C3C9AB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8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068D-37D5-3B4B-AA7D-FBCC0347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FEEF7-DB7B-BA41-AD5B-C58AABFCC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5274" y="1092797"/>
            <a:ext cx="5138678" cy="5393704"/>
          </a:xfrm>
        </p:spPr>
        <p:txBody>
          <a:bodyPr/>
          <a:lstStyle>
            <a:lvl1pPr marL="0" indent="0">
              <a:buNone/>
              <a:defRPr sz="2664"/>
            </a:lvl1pPr>
            <a:lvl2pPr marL="380665" indent="0">
              <a:buNone/>
              <a:defRPr sz="2331"/>
            </a:lvl2pPr>
            <a:lvl3pPr marL="761329" indent="0">
              <a:buNone/>
              <a:defRPr sz="1998"/>
            </a:lvl3pPr>
            <a:lvl4pPr marL="1141994" indent="0">
              <a:buNone/>
              <a:defRPr sz="1665"/>
            </a:lvl4pPr>
            <a:lvl5pPr marL="1522659" indent="0">
              <a:buNone/>
              <a:defRPr sz="1665"/>
            </a:lvl5pPr>
            <a:lvl6pPr marL="1903324" indent="0">
              <a:buNone/>
              <a:defRPr sz="1665"/>
            </a:lvl6pPr>
            <a:lvl7pPr marL="2283988" indent="0">
              <a:buNone/>
              <a:defRPr sz="1665"/>
            </a:lvl7pPr>
            <a:lvl8pPr marL="2664653" indent="0">
              <a:buNone/>
              <a:defRPr sz="1665"/>
            </a:lvl8pPr>
            <a:lvl9pPr marL="3045318" indent="0">
              <a:buNone/>
              <a:defRPr sz="166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44E85-EE92-024A-B675-CAFD327D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9113B-37B2-0C44-BB84-5FFF56B9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69E8B-E50B-4A43-A2EB-3FA0CF66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45143-790E-E244-BCB4-8ACF6EFC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7B39A-BCC2-4E1E-940B-8ADD5E828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89EE0-7884-8C45-84B8-A0E23B59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45" y="404089"/>
            <a:ext cx="8754785" cy="146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A5932-DF62-0F4D-8A08-5EEE16FF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45" y="2020443"/>
            <a:ext cx="8754785" cy="481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81FB-C2EC-944D-A17D-10891CEAA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7845" y="7034656"/>
            <a:ext cx="2283857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B7AF-0D90-8D4D-B595-D71F67CD7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2345" y="7034656"/>
            <a:ext cx="3425785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981E-1161-BE43-9A25-7911EEF18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773" y="7034656"/>
            <a:ext cx="2283857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059F71-7B63-4485-8E0D-98288337AA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761329" rtl="0" eaLnBrk="1" latinLnBrk="0" hangingPunct="1">
        <a:lnSpc>
          <a:spcPct val="90000"/>
        </a:lnSpc>
        <a:spcBef>
          <a:spcPct val="0"/>
        </a:spcBef>
        <a:buNone/>
        <a:defRPr sz="36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332" indent="-190332" algn="l" defTabSz="761329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1pPr>
      <a:lvl2pPr marL="570997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2pPr>
      <a:lvl3pPr marL="951662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3pPr>
      <a:lvl4pPr marL="1332327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71299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2093656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47432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854985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235650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665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32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199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265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332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398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4653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531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a5b2etgZ58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mailto:umkcCtLC@umkc.edu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://www.supportstofamilies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l0P6KS0C6c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9588-D90B-0B45-ABDC-9426045C6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6" y="1"/>
            <a:ext cx="10119783" cy="3862122"/>
          </a:xfrm>
          <a:solidFill>
            <a:srgbClr val="C1CD23"/>
          </a:solidFill>
          <a:ln>
            <a:solidFill>
              <a:srgbClr val="92D05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24682-9E55-F249-8B7F-08092051F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6" y="934980"/>
            <a:ext cx="10119782" cy="6654858"/>
          </a:xfrm>
          <a:solidFill>
            <a:srgbClr val="005294"/>
          </a:solidFill>
        </p:spPr>
        <p:txBody>
          <a:bodyPr>
            <a:normAutofit/>
          </a:bodyPr>
          <a:lstStyle/>
          <a:p>
            <a:endParaRPr lang="en-US" sz="7968" dirty="0">
              <a:solidFill>
                <a:schemeClr val="bg1"/>
              </a:solidFill>
              <a:latin typeface="Claire Hand" panose="02000506040000020004" pitchFamily="2" charset="0"/>
            </a:endParaRPr>
          </a:p>
          <a:p>
            <a:r>
              <a:rPr lang="en-CA" sz="9739" dirty="0">
                <a:solidFill>
                  <a:schemeClr val="bg1"/>
                </a:solidFill>
                <a:latin typeface="Claire Hand" panose="02000506040000020004" pitchFamily="2" charset="0"/>
              </a:rPr>
              <a:t>Person-Centred</a:t>
            </a:r>
            <a:r>
              <a:rPr lang="en-US" sz="9739" dirty="0">
                <a:solidFill>
                  <a:schemeClr val="bg1"/>
                </a:solidFill>
                <a:latin typeface="Claire Hand" panose="02000506040000020004" pitchFamily="2" charset="0"/>
              </a:rPr>
              <a:t> Approaches</a:t>
            </a:r>
          </a:p>
          <a:p>
            <a:endParaRPr lang="en-US" sz="3984" dirty="0">
              <a:latin typeface="Claire Hand" panose="02000506040000020004" pitchFamily="2" charset="0"/>
            </a:endParaRPr>
          </a:p>
          <a:p>
            <a:r>
              <a:rPr lang="en-US" sz="3984" dirty="0">
                <a:latin typeface="Claire Hand" panose="02000506040000020004" pitchFamily="2" charset="0"/>
              </a:rPr>
              <a:t>Session 2</a:t>
            </a:r>
          </a:p>
        </p:txBody>
      </p:sp>
      <p:pic>
        <p:nvPicPr>
          <p:cNvPr id="5" name="Picture 4" descr="A picture containing red&#10;&#10;Description automatically generated">
            <a:extLst>
              <a:ext uri="{FF2B5EF4-FFF2-40B4-BE49-F238E27FC236}">
                <a16:creationId xmlns:a16="http://schemas.microsoft.com/office/drawing/2014/main" id="{BD29AA8A-AAB1-804C-AF52-9192FBD8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13" y="6533860"/>
            <a:ext cx="1996091" cy="8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1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29"/>
          <p:cNvCxnSpPr>
            <a:cxnSpLocks noChangeShapeType="1"/>
          </p:cNvCxnSpPr>
          <p:nvPr/>
        </p:nvCxnSpPr>
        <p:spPr bwMode="auto">
          <a:xfrm flipV="1">
            <a:off x="230863" y="3095087"/>
            <a:ext cx="4481239" cy="1535758"/>
          </a:xfrm>
          <a:prstGeom prst="straightConnector1">
            <a:avLst/>
          </a:prstGeom>
          <a:noFill/>
          <a:ln w="76200" cmpd="sng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Straight Arrow Connector 29"/>
          <p:cNvCxnSpPr>
            <a:cxnSpLocks noChangeShapeType="1"/>
          </p:cNvCxnSpPr>
          <p:nvPr/>
        </p:nvCxnSpPr>
        <p:spPr bwMode="auto">
          <a:xfrm>
            <a:off x="261043" y="4667226"/>
            <a:ext cx="4814194" cy="613788"/>
          </a:xfrm>
          <a:prstGeom prst="straightConnector1">
            <a:avLst/>
          </a:prstGeom>
          <a:ln>
            <a:prstDash val="dash"/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5146714" y="3921774"/>
            <a:ext cx="4862756" cy="3056783"/>
            <a:chOff x="1535257" y="1629514"/>
            <a:chExt cx="6299925" cy="5029429"/>
          </a:xfrm>
        </p:grpSpPr>
        <p:sp>
          <p:nvSpPr>
            <p:cNvPr id="14" name="Cloud 13"/>
            <p:cNvSpPr/>
            <p:nvPr/>
          </p:nvSpPr>
          <p:spPr>
            <a:xfrm>
              <a:off x="1535257" y="2224561"/>
              <a:ext cx="6299925" cy="4434382"/>
            </a:xfrm>
            <a:prstGeom prst="cloud">
              <a:avLst/>
            </a:prstGeom>
            <a:solidFill>
              <a:srgbClr val="9AC869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b="0" dirty="0">
                <a:solidFill>
                  <a:prstClr val="black"/>
                </a:solidFill>
                <a:latin typeface="Helvetica" pitchFamily="2" charset="0"/>
              </a:endParaRPr>
            </a:p>
            <a:p>
              <a:pPr algn="ctr"/>
              <a:endParaRPr lang="en-US" sz="1800" b="0" dirty="0">
                <a:solidFill>
                  <a:prstClr val="black"/>
                </a:solidFill>
                <a:latin typeface="Helvetica" pitchFamily="2" charset="0"/>
              </a:endParaRPr>
            </a:p>
            <a:p>
              <a:pPr algn="ctr"/>
              <a:r>
                <a:rPr lang="en-US" sz="2000" b="0" dirty="0">
                  <a:solidFill>
                    <a:prstClr val="black"/>
                  </a:solidFill>
                  <a:latin typeface="Helvetica" pitchFamily="2" charset="0"/>
                </a:rPr>
                <a:t>Them taken advantage of:</a:t>
              </a:r>
            </a:p>
            <a:p>
              <a:pPr algn="ctr"/>
              <a:r>
                <a:rPr lang="en-US" sz="2000" b="0" dirty="0">
                  <a:solidFill>
                    <a:prstClr val="black"/>
                  </a:solidFill>
                  <a:latin typeface="Helvetica" pitchFamily="2" charset="0"/>
                </a:rPr>
                <a:t>Emotionally, sexually, financially</a:t>
              </a:r>
            </a:p>
            <a:p>
              <a:pPr algn="ctr"/>
              <a:r>
                <a:rPr lang="en-US" sz="2000" b="0" dirty="0">
                  <a:solidFill>
                    <a:prstClr val="black"/>
                  </a:solidFill>
                  <a:latin typeface="Helvetica" pitchFamily="2" charset="0"/>
                </a:rPr>
                <a:t>Made fun of/bullied</a:t>
              </a:r>
            </a:p>
            <a:p>
              <a:pPr algn="ctr"/>
              <a:r>
                <a:rPr lang="en-US" sz="2000" b="0" dirty="0">
                  <a:solidFill>
                    <a:prstClr val="black"/>
                  </a:solidFill>
                  <a:latin typeface="Helvetica" pitchFamily="2" charset="0"/>
                </a:rPr>
                <a:t>Them to be Lonely</a:t>
              </a:r>
            </a:p>
            <a:p>
              <a:pPr algn="ctr"/>
              <a:r>
                <a:rPr lang="en-US" sz="2000" b="0" dirty="0">
                  <a:solidFill>
                    <a:prstClr val="black"/>
                  </a:solidFill>
                  <a:latin typeface="Helvetica" pitchFamily="2" charset="0"/>
                </a:rPr>
                <a:t>Living in Poverty</a:t>
              </a:r>
            </a:p>
            <a:p>
              <a:pPr algn="ctr"/>
              <a:r>
                <a:rPr lang="en-US" sz="2000" b="0" dirty="0">
                  <a:solidFill>
                    <a:prstClr val="black"/>
                  </a:solidFill>
                  <a:latin typeface="Helvetica" pitchFamily="2" charset="0"/>
                </a:rPr>
                <a:t>Institutionalized</a:t>
              </a:r>
            </a:p>
            <a:p>
              <a:pPr algn="ctr"/>
              <a:endParaRPr lang="en-US" sz="1800" b="0" dirty="0">
                <a:solidFill>
                  <a:prstClr val="black"/>
                </a:solidFill>
                <a:latin typeface="Helvetica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44277" y="1629514"/>
              <a:ext cx="4572001" cy="658315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</a:rPr>
                <a:t>Vision of What I Don’t Want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20346516">
            <a:off x="974168" y="2743260"/>
            <a:ext cx="3520973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0" b="0" dirty="0">
                <a:solidFill>
                  <a:prstClr val="black"/>
                </a:solidFill>
                <a:latin typeface="Helvetica" pitchFamily="2" charset="0"/>
              </a:rPr>
              <a:t>Trajectory towards Life Outcomes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85469" y="6013486"/>
            <a:ext cx="3961547" cy="474365"/>
            <a:chOff x="1961440" y="5541090"/>
            <a:chExt cx="6143190" cy="690221"/>
          </a:xfrm>
        </p:grpSpPr>
        <p:pic>
          <p:nvPicPr>
            <p:cNvPr id="18" name="Picture 1" descr="baby-blu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1440" y="5541091"/>
              <a:ext cx="673106" cy="68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 descr="early-childhood-blu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6523" y="5541091"/>
              <a:ext cx="673105" cy="68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school-reddish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3305" y="5541090"/>
              <a:ext cx="673105" cy="68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 descr="transition-pink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7031" y="5559495"/>
              <a:ext cx="654944" cy="66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" descr="adult--gol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4172" y="5541090"/>
              <a:ext cx="690220" cy="69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old-gol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9687" y="5559495"/>
              <a:ext cx="654943" cy="66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adult--gol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98126" y="5541091"/>
              <a:ext cx="690220" cy="69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" descr="adult--gol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952" y="5541091"/>
              <a:ext cx="690219" cy="69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8054" y="1205223"/>
            <a:ext cx="8728313" cy="1100263"/>
          </a:xfrm>
        </p:spPr>
        <p:txBody>
          <a:bodyPr>
            <a:normAutofit/>
          </a:bodyPr>
          <a:lstStyle/>
          <a:p>
            <a:r>
              <a:rPr lang="en-US" sz="2988" dirty="0"/>
              <a:t>   </a:t>
            </a:r>
            <a:r>
              <a:rPr lang="en-US" sz="2988" dirty="0">
                <a:solidFill>
                  <a:srgbClr val="0070C0"/>
                </a:solidFill>
              </a:rPr>
              <a:t>Family’s Perspective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65072" y="7138020"/>
            <a:ext cx="768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en-US" sz="1800" dirty="0">
                <a:latin typeface="Georgia" panose="02040502050405020303" pitchFamily="18" charset="0"/>
              </a:rPr>
              <a:t>©UMKC Institute </a:t>
            </a:r>
            <a:r>
              <a:rPr lang="de-DE" altLang="en-US" sz="1800" dirty="0" err="1">
                <a:latin typeface="Georgia" panose="02040502050405020303" pitchFamily="18" charset="0"/>
              </a:rPr>
              <a:t>for</a:t>
            </a:r>
            <a:r>
              <a:rPr lang="de-DE" altLang="en-US" sz="1800" dirty="0">
                <a:latin typeface="Georgia" panose="02040502050405020303" pitchFamily="18" charset="0"/>
              </a:rPr>
              <a:t> Human Development</a:t>
            </a:r>
            <a:r>
              <a:rPr lang="en-US" altLang="en-US" sz="1800" dirty="0">
                <a:latin typeface="Georgia" panose="02040502050405020303" pitchFamily="18" charset="0"/>
              </a:rPr>
              <a:t> </a:t>
            </a:r>
            <a:r>
              <a:rPr lang="de-DE" altLang="en-US" sz="1800" dirty="0" err="1">
                <a:latin typeface="Georgia" panose="02040502050405020303" pitchFamily="18" charset="0"/>
              </a:rPr>
              <a:t>lifecoursetools.com</a:t>
            </a:r>
            <a:endParaRPr lang="en-US" altLang="en-US" sz="1800" dirty="0">
              <a:latin typeface="Georgia" panose="02040502050405020303" pitchFamily="18" charset="0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CD9605A4-69BC-FA4A-971B-64B1C107FFCA}"/>
              </a:ext>
            </a:extLst>
          </p:cNvPr>
          <p:cNvSpPr/>
          <p:nvPr/>
        </p:nvSpPr>
        <p:spPr>
          <a:xfrm>
            <a:off x="4793028" y="1031903"/>
            <a:ext cx="4862757" cy="2695126"/>
          </a:xfrm>
          <a:prstGeom prst="cloud">
            <a:avLst/>
          </a:prstGeom>
          <a:solidFill>
            <a:srgbClr val="59C6D5">
              <a:alpha val="4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000" b="0" dirty="0"/>
              <a:t>I want them to be happy</a:t>
            </a:r>
          </a:p>
          <a:p>
            <a:pPr algn="ctr"/>
            <a:r>
              <a:rPr lang="en-US" sz="2000" b="0" dirty="0"/>
              <a:t>Safe</a:t>
            </a:r>
          </a:p>
          <a:p>
            <a:pPr algn="ctr"/>
            <a:r>
              <a:rPr lang="en-US" sz="2000" b="0" dirty="0"/>
              <a:t>Someone who loves them other than family</a:t>
            </a:r>
          </a:p>
          <a:p>
            <a:pPr algn="ctr"/>
            <a:r>
              <a:rPr lang="en-US" sz="2000" b="0" dirty="0"/>
              <a:t>Friends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36F4FFEC-77D1-9A4D-B265-106F1DAA7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9198"/>
            <a:ext cx="10150475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320" dirty="0">
                <a:latin typeface="Helvetica" pitchFamily="2" charset="0"/>
              </a:rPr>
              <a:t>Trajectory towards Good</a:t>
            </a:r>
            <a:r>
              <a:rPr lang="en-US" sz="332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3320" dirty="0">
                <a:latin typeface="Helvetica" pitchFamily="2" charset="0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6246073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073D-5FF9-A447-A224-A8F3A1E4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43" y="-243681"/>
            <a:ext cx="8754785" cy="1467018"/>
          </a:xfrm>
        </p:spPr>
        <p:txBody>
          <a:bodyPr/>
          <a:lstStyle/>
          <a:p>
            <a:pPr algn="ctr"/>
            <a:r>
              <a:rPr lang="en-US" dirty="0"/>
              <a:t>3 times a week</a:t>
            </a:r>
          </a:p>
        </p:txBody>
      </p:sp>
      <p:pic>
        <p:nvPicPr>
          <p:cNvPr id="4" name="Online Media 3" descr="Presenter Peter Leidy singing the &quot;Outing Song.&quot;">
            <a:hlinkClick r:id="" action="ppaction://media"/>
            <a:extLst>
              <a:ext uri="{FF2B5EF4-FFF2-40B4-BE49-F238E27FC236}">
                <a16:creationId xmlns:a16="http://schemas.microsoft.com/office/drawing/2014/main" id="{7690C882-9E95-8F4C-AB40-BA4EB9F4AB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235" y="746919"/>
            <a:ext cx="9906000" cy="68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0095-561E-394C-9F1B-3234D640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45" y="2804319"/>
            <a:ext cx="8754785" cy="1467018"/>
          </a:xfrm>
        </p:spPr>
        <p:txBody>
          <a:bodyPr/>
          <a:lstStyle/>
          <a:p>
            <a:pPr algn="ctr"/>
            <a:r>
              <a:rPr lang="en-US" dirty="0"/>
              <a:t>Harry continued</a:t>
            </a:r>
          </a:p>
        </p:txBody>
      </p:sp>
    </p:spTree>
    <p:extLst>
      <p:ext uri="{BB962C8B-B14F-4D97-AF65-F5344CB8AC3E}">
        <p14:creationId xmlns:p14="http://schemas.microsoft.com/office/powerpoint/2010/main" val="133582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350686" y="1999361"/>
            <a:ext cx="4770370" cy="97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56" tIns="50676" rIns="101356" bIns="50676">
            <a:spAutoFit/>
          </a:bodyPr>
          <a:lstStyle/>
          <a:p>
            <a:pPr eaLnBrk="0" hangingPunct="0">
              <a:lnSpc>
                <a:spcPct val="120000"/>
              </a:lnSpc>
            </a:pPr>
            <a:endParaRPr lang="en-US"/>
          </a:p>
          <a:p>
            <a:pPr eaLnBrk="0" hangingPunct="0">
              <a:lnSpc>
                <a:spcPct val="120000"/>
              </a:lnSpc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22945" y="421658"/>
            <a:ext cx="9253498" cy="8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0" tIns="50679" rIns="101360" bIns="50679"/>
          <a:lstStyle/>
          <a:p>
            <a:pPr marL="380099" indent="-380099" algn="ctr" eaLnBrk="0" hangingPunct="0"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B3C33C"/>
                </a:solidFill>
                <a:latin typeface="Helvetica"/>
                <a:ea typeface="ＭＳ Ｐゴシック" charset="0"/>
                <a:cs typeface="Helvetica"/>
              </a:rPr>
              <a:t>Harry #2 – new information</a:t>
            </a:r>
          </a:p>
        </p:txBody>
      </p:sp>
      <p:sp>
        <p:nvSpPr>
          <p:cNvPr id="73738" name="TextBox 14"/>
          <p:cNvSpPr txBox="1">
            <a:spLocks noChangeArrowheads="1"/>
          </p:cNvSpPr>
          <p:nvPr/>
        </p:nvSpPr>
        <p:spPr bwMode="auto">
          <a:xfrm>
            <a:off x="6344053" y="3489219"/>
            <a:ext cx="204700" cy="47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360" tIns="50679" rIns="101360" bIns="50679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0450"/>
              </p:ext>
            </p:extLst>
          </p:nvPr>
        </p:nvGraphicFramePr>
        <p:xfrm>
          <a:off x="503237" y="1508919"/>
          <a:ext cx="9220200" cy="553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667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80808"/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80808"/>
                          </a:solidFill>
                          <a:latin typeface="Helvetica"/>
                          <a:cs typeface="Helvetica"/>
                        </a:rPr>
                        <a:t>What is important to Harry</a:t>
                      </a:r>
                    </a:p>
                  </a:txBody>
                  <a:tcPr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80808"/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80808"/>
                          </a:solidFill>
                          <a:latin typeface="Helvetica"/>
                          <a:cs typeface="Helvetica"/>
                        </a:rPr>
                        <a:t>What is important for Harry</a:t>
                      </a:r>
                    </a:p>
                  </a:txBody>
                  <a:tcPr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7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2">
                <a:tc gridSpan="2">
                  <a:txBody>
                    <a:bodyPr/>
                    <a:lstStyle/>
                    <a:p>
                      <a:r>
                        <a:rPr lang="en-US" sz="2400" b="1" dirty="0">
                          <a:latin typeface="Helvetica"/>
                          <a:cs typeface="Helvetica"/>
                        </a:rPr>
                        <a:t>What else do we need to learn or</a:t>
                      </a:r>
                      <a:r>
                        <a:rPr lang="en-US" sz="2400" b="1" baseline="0" dirty="0">
                          <a:latin typeface="Helvetica"/>
                          <a:cs typeface="Helvetica"/>
                        </a:rPr>
                        <a:t> know?</a:t>
                      </a:r>
                      <a:endParaRPr lang="en-US" sz="2400" b="1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B7D39AB-FD76-9B4A-BA10-A41E0C476BE0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47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873F0-690F-9D42-A574-995362CC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329" y="442119"/>
            <a:ext cx="8601816" cy="88863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B3C33C"/>
                </a:solidFill>
                <a:latin typeface="Helvetica" pitchFamily="2" charset="0"/>
              </a:rPr>
              <a:t>Breakout rooms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259FF6-83D8-BA4B-94CD-E77CAA80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26" y="1661319"/>
            <a:ext cx="9667622" cy="5181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rgbClr val="2D568D"/>
                </a:solidFill>
              </a:rPr>
              <a:t>Facilitator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Keep things moving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Remind of 1 person at a time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Encourage everyone to participate</a:t>
            </a:r>
            <a:endParaRPr lang="en-US" sz="2800" b="1" dirty="0">
              <a:solidFill>
                <a:schemeClr val="accent6"/>
              </a:solidFill>
            </a:endParaRPr>
          </a:p>
          <a:p>
            <a:pPr algn="l"/>
            <a:r>
              <a:rPr lang="en-US" sz="2800" b="1" dirty="0">
                <a:solidFill>
                  <a:srgbClr val="A24694"/>
                </a:solidFill>
              </a:rPr>
              <a:t>Timekeeper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Keep eye on the clock and give people reminders of how much time is left. 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When using timed rounds, let people know when their time is about to end</a:t>
            </a:r>
          </a:p>
          <a:p>
            <a:pPr algn="l"/>
            <a:r>
              <a:rPr lang="en-US" sz="2800" b="1" dirty="0">
                <a:solidFill>
                  <a:srgbClr val="40A7B9"/>
                </a:solidFill>
              </a:rPr>
              <a:t>Recorder/Reporter 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Keep notes for the group – point form is fine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Report back to larger group – either verbally or in Chat based on request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4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350686" y="1999361"/>
            <a:ext cx="4770370" cy="97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56" tIns="50676" rIns="101356" bIns="50676">
            <a:spAutoFit/>
          </a:bodyPr>
          <a:lstStyle/>
          <a:p>
            <a:pPr eaLnBrk="0" hangingPunct="0">
              <a:lnSpc>
                <a:spcPct val="120000"/>
              </a:lnSpc>
            </a:pPr>
            <a:endParaRPr lang="en-US"/>
          </a:p>
          <a:p>
            <a:pPr eaLnBrk="0" hangingPunct="0">
              <a:lnSpc>
                <a:spcPct val="120000"/>
              </a:lnSpc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22945" y="137319"/>
            <a:ext cx="9253498" cy="8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0" tIns="50679" rIns="101360" bIns="50679"/>
          <a:lstStyle/>
          <a:p>
            <a:pPr marL="380099" indent="-380099" algn="ctr" eaLnBrk="0" hangingPunct="0"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B3C33C"/>
                </a:solidFill>
                <a:latin typeface="Helvetica"/>
                <a:ea typeface="ＭＳ Ｐゴシック" charset="0"/>
                <a:cs typeface="Helvetica"/>
              </a:rPr>
              <a:t>Harry #2 – add new information  </a:t>
            </a:r>
          </a:p>
        </p:txBody>
      </p:sp>
      <p:sp>
        <p:nvSpPr>
          <p:cNvPr id="73738" name="TextBox 14"/>
          <p:cNvSpPr txBox="1">
            <a:spLocks noChangeArrowheads="1"/>
          </p:cNvSpPr>
          <p:nvPr/>
        </p:nvSpPr>
        <p:spPr bwMode="auto">
          <a:xfrm>
            <a:off x="6344053" y="3489219"/>
            <a:ext cx="204700" cy="47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360" tIns="50679" rIns="101360" bIns="50679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64980"/>
              </p:ext>
            </p:extLst>
          </p:nvPr>
        </p:nvGraphicFramePr>
        <p:xfrm>
          <a:off x="503237" y="1051719"/>
          <a:ext cx="9220200" cy="612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rgbClr val="080808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808"/>
                          </a:solidFill>
                          <a:latin typeface="Helvetica"/>
                          <a:cs typeface="Helvetica"/>
                        </a:rPr>
                        <a:t>What is important to Harry</a:t>
                      </a:r>
                    </a:p>
                    <a:p>
                      <a:pPr marL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80808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solidFill>
                          <a:srgbClr val="080808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808"/>
                          </a:solidFill>
                          <a:latin typeface="Helvetica"/>
                          <a:cs typeface="Helvetica"/>
                        </a:rPr>
                        <a:t>What is important for Harry</a:t>
                      </a:r>
                    </a:p>
                  </a:txBody>
                  <a:tcPr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523">
                <a:tc>
                  <a:txBody>
                    <a:bodyPr/>
                    <a:lstStyle/>
                    <a:p>
                      <a:pPr marL="279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Helvetica"/>
                          <a:cs typeface="Helvetica"/>
                        </a:rPr>
                        <a:t>To be around this woman, have her </a:t>
                      </a:r>
                      <a:r>
                        <a:rPr lang="en-US" altLang="en-US" sz="2200" dirty="0">
                          <a:latin typeface="Helvetica"/>
                          <a:cs typeface="Helvetica"/>
                        </a:rPr>
                        <a:t>“</a:t>
                      </a:r>
                      <a:r>
                        <a:rPr lang="en-US" sz="2200" dirty="0">
                          <a:latin typeface="Helvetica"/>
                          <a:cs typeface="Helvetica"/>
                        </a:rPr>
                        <a:t>recognize</a:t>
                      </a:r>
                      <a:r>
                        <a:rPr lang="en-US" altLang="en-US" sz="2200" dirty="0">
                          <a:latin typeface="Helvetica"/>
                          <a:cs typeface="Helvetica"/>
                        </a:rPr>
                        <a:t>”</a:t>
                      </a:r>
                      <a:r>
                        <a:rPr lang="en-US" sz="2200" dirty="0">
                          <a:latin typeface="Helvetica"/>
                          <a:cs typeface="Helvetica"/>
                        </a:rPr>
                        <a:t> that she wants him. </a:t>
                      </a:r>
                    </a:p>
                    <a:p>
                      <a:pPr marL="279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Helvetica"/>
                          <a:cs typeface="Helvetica"/>
                        </a:rPr>
                        <a:t>To have control and power over her.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9400" indent="0" eaLnBrk="0" hangingPunct="0"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sz="2200" dirty="0">
                          <a:latin typeface="Helvetica"/>
                          <a:cs typeface="Helvetica"/>
                        </a:rPr>
                        <a:t>To know the legal consequences of stalking</a:t>
                      </a:r>
                    </a:p>
                    <a:p>
                      <a:pPr marL="279400" indent="0" eaLnBrk="0" hangingPunct="0"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sz="2200" dirty="0">
                          <a:latin typeface="Helvetica"/>
                          <a:cs typeface="Helvetica"/>
                        </a:rPr>
                        <a:t>To stop stalking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marL="279400" indent="0" eaLnBrk="0" hangingPunct="0"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US" sz="2200" dirty="0">
                          <a:latin typeface="Helvetica"/>
                          <a:cs typeface="Helvetica"/>
                        </a:rPr>
                        <a:t>To understand that stalking doesn</a:t>
                      </a:r>
                      <a:r>
                        <a:rPr lang="en-US" altLang="en-US" sz="2200" dirty="0">
                          <a:latin typeface="Helvetica"/>
                          <a:cs typeface="Helvetica"/>
                        </a:rPr>
                        <a:t>’</a:t>
                      </a:r>
                      <a:r>
                        <a:rPr lang="en-US" sz="2200" dirty="0">
                          <a:latin typeface="Helvetica"/>
                          <a:cs typeface="Helvetica"/>
                        </a:rPr>
                        <a:t>t work to get an intimate relationship</a:t>
                      </a:r>
                    </a:p>
                  </a:txBody>
                  <a:tcPr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792">
                <a:tc gridSpan="2">
                  <a:txBody>
                    <a:bodyPr/>
                    <a:lstStyle/>
                    <a:p>
                      <a:r>
                        <a:rPr lang="en-US" sz="2400" b="1" dirty="0">
                          <a:latin typeface="Helvetica"/>
                          <a:cs typeface="Helvetica"/>
                        </a:rPr>
                        <a:t>What else do we need to learn or</a:t>
                      </a:r>
                      <a:r>
                        <a:rPr lang="en-US" sz="2400" b="1" baseline="0" dirty="0">
                          <a:latin typeface="Helvetica"/>
                          <a:cs typeface="Helvetica"/>
                        </a:rPr>
                        <a:t> know?</a:t>
                      </a:r>
                    </a:p>
                    <a:p>
                      <a:pPr eaLnBrk="0" hangingPunct="0">
                        <a:spcBef>
                          <a:spcPts val="1200"/>
                        </a:spcBef>
                        <a:buFontTx/>
                        <a:buNone/>
                      </a:pPr>
                      <a:r>
                        <a:rPr lang="en-US" sz="2200" dirty="0">
                          <a:latin typeface="Helvetica"/>
                          <a:cs typeface="Helvetica"/>
                        </a:rPr>
                        <a:t>More about the past history of this or similar </a:t>
                      </a:r>
                      <a:r>
                        <a:rPr lang="en-US" sz="2200" dirty="0" err="1">
                          <a:latin typeface="Helvetica"/>
                          <a:cs typeface="Helvetica"/>
                        </a:rPr>
                        <a:t>behaviour</a:t>
                      </a:r>
                      <a:r>
                        <a:rPr lang="en-US" sz="2200" dirty="0">
                          <a:latin typeface="Helvetica"/>
                          <a:cs typeface="Helvetica"/>
                        </a:rPr>
                        <a:t>?  </a:t>
                      </a:r>
                    </a:p>
                    <a:p>
                      <a:pPr eaLnBrk="0" hangingPunct="0">
                        <a:spcBef>
                          <a:spcPts val="1200"/>
                        </a:spcBef>
                        <a:buFontTx/>
                        <a:buNone/>
                      </a:pPr>
                      <a:r>
                        <a:rPr lang="en-US" sz="2200" dirty="0">
                          <a:latin typeface="Helvetica"/>
                          <a:cs typeface="Helvetica"/>
                        </a:rPr>
                        <a:t> How dangerous is he?  </a:t>
                      </a:r>
                    </a:p>
                    <a:p>
                      <a:pPr eaLnBrk="0" hangingPunct="0">
                        <a:spcBef>
                          <a:spcPts val="1200"/>
                        </a:spcBef>
                        <a:buFontTx/>
                        <a:buNone/>
                      </a:pPr>
                      <a:r>
                        <a:rPr lang="en-US" sz="2200" dirty="0">
                          <a:latin typeface="Helvetica"/>
                          <a:cs typeface="Helvetica"/>
                        </a:rPr>
                        <a:t> Does he get what we think he gets out of stalking?  </a:t>
                      </a:r>
                    </a:p>
                    <a:p>
                      <a:pPr eaLnBrk="0" hangingPunct="0">
                        <a:spcBef>
                          <a:spcPts val="1200"/>
                        </a:spcBef>
                        <a:buFontTx/>
                        <a:buNone/>
                      </a:pPr>
                      <a:r>
                        <a:rPr lang="en-US" sz="2200" dirty="0">
                          <a:latin typeface="Helvetica"/>
                          <a:cs typeface="Helvetica"/>
                        </a:rPr>
                        <a:t> Has he ever had a </a:t>
                      </a:r>
                      <a:r>
                        <a:rPr lang="en-US" altLang="en-US" sz="2200" dirty="0">
                          <a:latin typeface="Helvetica"/>
                          <a:cs typeface="Helvetica"/>
                        </a:rPr>
                        <a:t>“</a:t>
                      </a:r>
                      <a:r>
                        <a:rPr lang="en-US" sz="2200" dirty="0">
                          <a:latin typeface="Helvetica"/>
                          <a:cs typeface="Helvetica"/>
                        </a:rPr>
                        <a:t>regular adult</a:t>
                      </a:r>
                      <a:r>
                        <a:rPr lang="en-US" altLang="en-US" sz="2200" dirty="0">
                          <a:latin typeface="Helvetica"/>
                          <a:cs typeface="Helvetica"/>
                        </a:rPr>
                        <a:t>”</a:t>
                      </a:r>
                      <a:r>
                        <a:rPr lang="en-US" sz="2200" dirty="0">
                          <a:latin typeface="Helvetica"/>
                          <a:cs typeface="Helvetica"/>
                        </a:rPr>
                        <a:t> relationship?</a:t>
                      </a:r>
                    </a:p>
                  </a:txBody>
                  <a:tcPr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1FB5217-A388-C640-B25C-3D2C9953F48A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2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037" y="-4299"/>
            <a:ext cx="6934199" cy="8440504"/>
          </a:xfrm>
        </p:spPr>
      </p:pic>
    </p:spTree>
    <p:extLst>
      <p:ext uri="{BB962C8B-B14F-4D97-AF65-F5344CB8AC3E}">
        <p14:creationId xmlns:p14="http://schemas.microsoft.com/office/powerpoint/2010/main" val="3966827419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324600" y="20574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latin typeface="Arial Black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27838" y="976313"/>
            <a:ext cx="3048000" cy="607615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b="1" dirty="0">
              <a:latin typeface="Helvetica"/>
              <a:cs typeface="Helvetica"/>
            </a:endParaRPr>
          </a:p>
          <a:p>
            <a:pPr algn="ctr" eaLnBrk="0" hangingPunct="0"/>
            <a:r>
              <a:rPr lang="en-US" sz="2400" b="1" dirty="0">
                <a:latin typeface="Helvetica"/>
                <a:cs typeface="Helvetica"/>
              </a:rPr>
              <a:t>Not our paid </a:t>
            </a:r>
          </a:p>
          <a:p>
            <a:pPr algn="ctr" eaLnBrk="0" hangingPunct="0"/>
            <a:r>
              <a:rPr lang="en-US" sz="2400" b="1" dirty="0">
                <a:latin typeface="Helvetica"/>
                <a:cs typeface="Helvetica"/>
              </a:rPr>
              <a:t>responsibility</a:t>
            </a:r>
          </a:p>
          <a:p>
            <a:pPr algn="ctr" eaLnBrk="0" hangingPunct="0"/>
            <a:endParaRPr lang="en-US" sz="2400" dirty="0">
              <a:latin typeface="Helvetica"/>
              <a:cs typeface="Helvetica"/>
            </a:endParaRPr>
          </a:p>
          <a:p>
            <a:pPr algn="ctr" eaLnBrk="0" hangingPunct="0"/>
            <a:endParaRPr lang="en-US" sz="2400" dirty="0"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51238" y="976313"/>
            <a:ext cx="3048000" cy="607615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2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b="1" dirty="0">
              <a:latin typeface="Helvetica"/>
              <a:cs typeface="Helvetica"/>
            </a:endParaRPr>
          </a:p>
          <a:p>
            <a:pPr algn="ctr" eaLnBrk="0" hangingPunct="0"/>
            <a:r>
              <a:rPr lang="en-US" sz="2400" b="1" dirty="0">
                <a:latin typeface="Helvetica"/>
                <a:cs typeface="Helvetica"/>
              </a:rPr>
              <a:t>Use judgment</a:t>
            </a:r>
          </a:p>
          <a:p>
            <a:pPr algn="ctr" eaLnBrk="0" hangingPunct="0"/>
            <a:r>
              <a:rPr lang="en-US" sz="2400" b="1" dirty="0">
                <a:latin typeface="Helvetica"/>
                <a:cs typeface="Helvetica"/>
              </a:rPr>
              <a:t>and creativity</a:t>
            </a:r>
          </a:p>
          <a:p>
            <a:pPr algn="ctr" eaLnBrk="0" hangingPunct="0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74638" y="976313"/>
            <a:ext cx="3048000" cy="607615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 dirty="0">
              <a:latin typeface="Helvetica"/>
              <a:cs typeface="Helvetica"/>
            </a:endParaRPr>
          </a:p>
          <a:p>
            <a:pPr algn="ctr" eaLnBrk="0" hangingPunct="0"/>
            <a:r>
              <a:rPr lang="en-US" sz="2400" b="1" dirty="0">
                <a:latin typeface="Helvetica"/>
                <a:cs typeface="Helvetica"/>
              </a:rPr>
              <a:t>Core </a:t>
            </a:r>
          </a:p>
          <a:p>
            <a:pPr algn="ctr" eaLnBrk="0" hangingPunct="0"/>
            <a:r>
              <a:rPr lang="en-US" sz="2400" b="1" dirty="0">
                <a:latin typeface="Helvetica"/>
                <a:cs typeface="Helvetica"/>
              </a:rPr>
              <a:t>responsibilities</a:t>
            </a:r>
          </a:p>
          <a:p>
            <a:pPr algn="ctr" eaLnBrk="0" hangingPunct="0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427037" y="2118519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703637" y="2118519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980238" y="2118519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98437" y="61119"/>
            <a:ext cx="9753600" cy="8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0" tIns="50679" rIns="101360" bIns="50679"/>
          <a:lstStyle/>
          <a:p>
            <a:pPr marL="380099" indent="-380099" algn="ctr" eaLnBrk="0" hangingPunct="0"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B3C33C"/>
                </a:solidFill>
                <a:latin typeface="Helvetica"/>
                <a:ea typeface="ＭＳ Ｐゴシック" charset="0"/>
                <a:cs typeface="Helvetica"/>
              </a:rPr>
              <a:t>Harry #2 – Executive Director’s doughnut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7B2A9-1998-AB42-B4E3-64F56373C0CC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4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873F0-690F-9D42-A574-995362CC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329" y="442119"/>
            <a:ext cx="8601816" cy="88863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B3C33C"/>
                </a:solidFill>
                <a:latin typeface="Helvetica" pitchFamily="2" charset="0"/>
              </a:rPr>
              <a:t>Breakout rooms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259FF6-83D8-BA4B-94CD-E77CAA80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26" y="1661319"/>
            <a:ext cx="9667622" cy="5181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rgbClr val="2D568D"/>
                </a:solidFill>
              </a:rPr>
              <a:t>Facilitator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Keep things moving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Remind of 1 person at a time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Encourage everyone to participate</a:t>
            </a:r>
            <a:endParaRPr lang="en-US" sz="2800" b="1" dirty="0">
              <a:solidFill>
                <a:schemeClr val="accent6"/>
              </a:solidFill>
            </a:endParaRPr>
          </a:p>
          <a:p>
            <a:pPr algn="l"/>
            <a:r>
              <a:rPr lang="en-US" sz="2800" b="1" dirty="0">
                <a:solidFill>
                  <a:srgbClr val="A24694"/>
                </a:solidFill>
              </a:rPr>
              <a:t>Timekeeper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Keep eye on the clock and give people reminders of how much time is left. 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When using timed rounds, let people know when their time is about to end</a:t>
            </a:r>
          </a:p>
          <a:p>
            <a:pPr algn="l"/>
            <a:r>
              <a:rPr lang="en-US" sz="2800" b="1" dirty="0">
                <a:solidFill>
                  <a:srgbClr val="40A7B9"/>
                </a:solidFill>
              </a:rPr>
              <a:t>Recorder/Reporter 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Keep notes for the group – point form is fine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Report back to larger group – either verbally or in Chat based on request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43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6262991" y="2250602"/>
            <a:ext cx="2056529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 dirty="0">
              <a:latin typeface="Arial Black" pitchFamily="34" charset="0"/>
            </a:endParaRPr>
          </a:p>
        </p:txBody>
      </p:sp>
      <p:sp>
        <p:nvSpPr>
          <p:cNvPr id="147459" name="Rectangle 7"/>
          <p:cNvSpPr>
            <a:spLocks noChangeArrowheads="1"/>
          </p:cNvSpPr>
          <p:nvPr/>
        </p:nvSpPr>
        <p:spPr bwMode="auto">
          <a:xfrm>
            <a:off x="6766984" y="1185913"/>
            <a:ext cx="3046905" cy="5961806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0" hangingPunct="0">
              <a:defRPr/>
            </a:pPr>
            <a:endParaRPr lang="en-US" sz="2200" dirty="0">
              <a:solidFill>
                <a:srgbClr val="002060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r>
              <a:rPr lang="en-US" sz="2200" dirty="0">
                <a:latin typeface="Helvetica"/>
                <a:ea typeface="ＭＳ Ｐゴシック" charset="0"/>
                <a:cs typeface="Helvetica"/>
              </a:rPr>
              <a:t>Not  usually our  </a:t>
            </a:r>
          </a:p>
          <a:p>
            <a:pPr algn="ctr" eaLnBrk="0" hangingPunct="0">
              <a:defRPr/>
            </a:pPr>
            <a:r>
              <a:rPr lang="en-US" sz="2200" dirty="0">
                <a:latin typeface="Helvetica"/>
                <a:ea typeface="ＭＳ Ｐゴシック" charset="0"/>
                <a:cs typeface="Helvetica"/>
              </a:rPr>
              <a:t>responsibility</a:t>
            </a: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To help him get</a:t>
            </a:r>
          </a:p>
          <a:p>
            <a:pPr algn="ctr" eaLnBrk="0" hangingPunct="0">
              <a:defRPr/>
            </a:pPr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sex or keep him out</a:t>
            </a:r>
          </a:p>
          <a:p>
            <a:pPr algn="ctr" eaLnBrk="0" hangingPunct="0">
              <a:defRPr/>
            </a:pPr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of jail at all costs</a:t>
            </a: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eaLnBrk="0" hangingPunct="0">
              <a:defRPr/>
            </a:pPr>
            <a:endParaRPr lang="en-US" sz="2200" dirty="0">
              <a:solidFill>
                <a:srgbClr val="080808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79877" name="Rectangle 8"/>
          <p:cNvSpPr>
            <a:spLocks noChangeArrowheads="1"/>
          </p:cNvSpPr>
          <p:nvPr/>
        </p:nvSpPr>
        <p:spPr bwMode="auto">
          <a:xfrm>
            <a:off x="3489233" y="1170108"/>
            <a:ext cx="3048667" cy="59776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0" hangingPunct="0"/>
            <a:endParaRPr lang="en-US" sz="22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12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Use judgment</a:t>
            </a: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and creativity</a:t>
            </a:r>
          </a:p>
          <a:p>
            <a:pPr algn="ctr" eaLnBrk="0" hangingPunct="0"/>
            <a:endParaRPr lang="en-US" sz="2200" dirty="0">
              <a:latin typeface="Helvetica"/>
              <a:cs typeface="Helvetica"/>
            </a:endParaRPr>
          </a:p>
          <a:p>
            <a:pPr algn="ctr" eaLnBrk="0" hangingPunct="0"/>
            <a:endParaRPr lang="en-US" sz="300" dirty="0">
              <a:latin typeface="Helvetica"/>
              <a:cs typeface="Helvetica"/>
            </a:endParaRP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Short term – How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you keep the woman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 safe until you can get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 him treatment</a:t>
            </a:r>
          </a:p>
          <a:p>
            <a:pPr algn="ctr" eaLnBrk="0" hangingPunct="0"/>
            <a:endParaRPr lang="en-US" sz="2200" dirty="0">
              <a:solidFill>
                <a:srgbClr val="080808"/>
              </a:solidFill>
              <a:latin typeface="Helvetica"/>
              <a:cs typeface="Helvetica"/>
            </a:endParaRP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Longer term – how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you learn, acting on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what you learn,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figuring out how he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can get what is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important enough to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him that that he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will participate in</a:t>
            </a:r>
          </a:p>
          <a:p>
            <a:pPr algn="ctr" eaLnBrk="0" hangingPunct="0"/>
            <a:r>
              <a:rPr lang="en-US" sz="2200" dirty="0">
                <a:solidFill>
                  <a:srgbClr val="080808"/>
                </a:solidFill>
                <a:latin typeface="Helvetica"/>
                <a:cs typeface="Helvetica"/>
              </a:rPr>
              <a:t>treatment</a:t>
            </a:r>
          </a:p>
          <a:p>
            <a:pPr algn="ctr" eaLnBrk="0" hangingPunct="0"/>
            <a:endParaRPr lang="en-US" sz="2200" dirty="0">
              <a:solidFill>
                <a:srgbClr val="080808"/>
              </a:solidFill>
              <a:latin typeface="Helvetica"/>
              <a:cs typeface="Helvetica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200" dirty="0">
              <a:solidFill>
                <a:srgbClr val="080808"/>
              </a:solidFill>
              <a:latin typeface="Helvetica"/>
              <a:cs typeface="Helvetica"/>
            </a:endParaRPr>
          </a:p>
        </p:txBody>
      </p:sp>
      <p:sp>
        <p:nvSpPr>
          <p:cNvPr id="79878" name="Rectangle 9"/>
          <p:cNvSpPr>
            <a:spLocks noChangeArrowheads="1"/>
          </p:cNvSpPr>
          <p:nvPr/>
        </p:nvSpPr>
        <p:spPr bwMode="auto">
          <a:xfrm>
            <a:off x="213238" y="1170108"/>
            <a:ext cx="3046904" cy="597761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0" hangingPunct="0"/>
            <a:endParaRPr lang="en-US" sz="22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Core </a:t>
            </a: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responsibilities</a:t>
            </a:r>
          </a:p>
          <a:p>
            <a:pPr algn="ctr" eaLnBrk="0" hangingPunct="0"/>
            <a:endParaRPr lang="en-US" sz="22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2"/>
              </a:solidFill>
              <a:latin typeface="Helvetica"/>
              <a:cs typeface="Helvetica"/>
            </a:endParaRP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Short term -Keep the</a:t>
            </a: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 woman safe and in </a:t>
            </a: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the process keep him</a:t>
            </a: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safe (and out of jail)</a:t>
            </a:r>
          </a:p>
          <a:p>
            <a:pPr algn="ctr" eaLnBrk="0" hangingPunct="0"/>
            <a:endParaRPr lang="en-US" sz="2200" dirty="0">
              <a:latin typeface="Helvetica"/>
              <a:cs typeface="Helvetica"/>
            </a:endParaRP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Longer term – teach</a:t>
            </a: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relationship SKILLS,</a:t>
            </a: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figure out why he is</a:t>
            </a: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stalking, any pattern,</a:t>
            </a: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 and deal with it,</a:t>
            </a: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seeking a way for</a:t>
            </a: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 Harry to live safely</a:t>
            </a:r>
          </a:p>
          <a:p>
            <a:pPr algn="ctr" eaLnBrk="0" hangingPunct="0"/>
            <a:r>
              <a:rPr lang="en-US" sz="2200" dirty="0">
                <a:latin typeface="Helvetica"/>
                <a:cs typeface="Helvetica"/>
              </a:rPr>
              <a:t>in the community</a:t>
            </a:r>
          </a:p>
          <a:p>
            <a:pPr algn="ctr" eaLnBrk="0" hangingPunct="0"/>
            <a:endParaRPr lang="en-US" sz="2200" dirty="0">
              <a:solidFill>
                <a:schemeClr val="bg2"/>
              </a:solidFill>
              <a:latin typeface="Helvetica"/>
              <a:cs typeface="Helvetica"/>
            </a:endParaRPr>
          </a:p>
          <a:p>
            <a:pPr algn="ctr" eaLnBrk="0" hangingPunct="0"/>
            <a:endParaRPr lang="en-US" sz="2200" dirty="0">
              <a:solidFill>
                <a:schemeClr val="bg2"/>
              </a:solidFill>
              <a:latin typeface="Helvetica"/>
              <a:cs typeface="Helvetica"/>
            </a:endParaRP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364790" y="2008146"/>
            <a:ext cx="27438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3642540" y="2008146"/>
            <a:ext cx="2742039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endParaRPr lang="en-US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6918536" y="2008146"/>
            <a:ext cx="2743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endParaRPr lang="en-US"/>
          </a:p>
        </p:txBody>
      </p:sp>
      <p:sp>
        <p:nvSpPr>
          <p:cNvPr id="79882" name="Title 1"/>
          <p:cNvSpPr txBox="1">
            <a:spLocks/>
          </p:cNvSpPr>
          <p:nvPr/>
        </p:nvSpPr>
        <p:spPr bwMode="auto">
          <a:xfrm>
            <a:off x="198437" y="277598"/>
            <a:ext cx="9677400" cy="10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0" tIns="50679" rIns="101360" bIns="50679"/>
          <a:lstStyle/>
          <a:p>
            <a:pPr marL="380099" indent="-380099" algn="ctr" eaLnBrk="0" hangingPunct="0">
              <a:spcBef>
                <a:spcPct val="20000"/>
              </a:spcBef>
            </a:pPr>
            <a:r>
              <a:rPr lang="en-US" sz="4000" b="0" dirty="0">
                <a:solidFill>
                  <a:srgbClr val="B3C33C"/>
                </a:solidFill>
                <a:latin typeface="Helvetica"/>
                <a:cs typeface="Helvetica"/>
              </a:rPr>
              <a:t>Harry #2 – Executive Director’s doughnut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6A5AF-B441-8043-893E-915F1EE6C59E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1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873F0-690F-9D42-A574-995362CC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329" y="86888"/>
            <a:ext cx="8601816" cy="88863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B3C33C"/>
                </a:solidFill>
                <a:latin typeface="Helvetica" pitchFamily="2" charset="0"/>
              </a:rPr>
              <a:t>Practical application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259FF6-83D8-BA4B-94CD-E77CAA80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26" y="1051719"/>
            <a:ext cx="9667622" cy="5867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2D568D"/>
                </a:solidFill>
              </a:rPr>
              <a:t>Important To / Important For and balance</a:t>
            </a:r>
            <a:endParaRPr lang="en-US" sz="2800" b="1" dirty="0">
              <a:solidFill>
                <a:schemeClr val="accent4"/>
              </a:solidFill>
            </a:endParaRP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Look for opportunities to use this tool to learn more about a situation, especially when people seem on different pages</a:t>
            </a:r>
          </a:p>
          <a:p>
            <a:pPr algn="l"/>
            <a:r>
              <a:rPr lang="en-US" sz="2800" b="1" dirty="0">
                <a:solidFill>
                  <a:srgbClr val="F27035"/>
                </a:solidFill>
              </a:rPr>
              <a:t>Choice and boundaries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Pay attention to how you present choice to someone and if/how you promote choice and control</a:t>
            </a:r>
            <a:endParaRPr lang="en-US" sz="2800" b="1" dirty="0">
              <a:solidFill>
                <a:srgbClr val="A24694"/>
              </a:solidFill>
            </a:endParaRPr>
          </a:p>
          <a:p>
            <a:pPr algn="l"/>
            <a:r>
              <a:rPr lang="en-US" sz="2800" b="1" dirty="0">
                <a:solidFill>
                  <a:srgbClr val="A24694"/>
                </a:solidFill>
              </a:rPr>
              <a:t>Two-minute drill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Find an opportunity to use this tool to learn something new about how to best support someone – maybe ask the person, a family member, another worker, etc.</a:t>
            </a: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40A7B9"/>
                </a:solidFill>
              </a:rPr>
              <a:t>The Doughnut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Look for an opportunity to use the doughnut to bring clarity about core responsibility in supporting someone and where/when a DSP can use judgement and creativity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2696618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48544A-0445-4243-92FE-2D3E8E88B15A}"/>
              </a:ext>
            </a:extLst>
          </p:cNvPr>
          <p:cNvSpPr txBox="1"/>
          <p:nvPr/>
        </p:nvSpPr>
        <p:spPr>
          <a:xfrm>
            <a:off x="1417637" y="1585119"/>
            <a:ext cx="7772400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0" b="0" dirty="0">
                <a:latin typeface="+mj-lt"/>
              </a:rPr>
              <a:t>Personal Reflection</a:t>
            </a:r>
          </a:p>
          <a:p>
            <a:pPr algn="ctr"/>
            <a:endParaRPr lang="en-US" sz="3660" b="0" dirty="0">
              <a:latin typeface="+mj-lt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60" b="0" dirty="0">
                <a:latin typeface="+mj-lt"/>
              </a:rPr>
              <a:t>How could I use these tools in my work?</a:t>
            </a:r>
          </a:p>
        </p:txBody>
      </p:sp>
    </p:spTree>
    <p:extLst>
      <p:ext uri="{BB962C8B-B14F-4D97-AF65-F5344CB8AC3E}">
        <p14:creationId xmlns:p14="http://schemas.microsoft.com/office/powerpoint/2010/main" val="3632514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7BC1A110-3425-402F-ACC8-6770D44E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15" y="2368124"/>
            <a:ext cx="9152277" cy="2931426"/>
          </a:xfrm>
          <a:prstGeom prst="rightArrow">
            <a:avLst>
              <a:gd name="adj1" fmla="val 50000"/>
              <a:gd name="adj2" fmla="val 79527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000">
                <a:srgbClr val="CC99FF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EF127DAA-DD0B-4A63-B090-D2EB8FA0B8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6522" y="3198258"/>
            <a:ext cx="0" cy="1328222"/>
          </a:xfrm>
          <a:prstGeom prst="line">
            <a:avLst/>
          </a:prstGeom>
          <a:noFill/>
          <a:ln w="3810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lIns="89041" tIns="44521" rIns="89041" bIns="44521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D5F463-0C67-417B-AEFF-A96E99F07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39" y="1364581"/>
            <a:ext cx="1632606" cy="830138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wrap="none" lIns="98706" tIns="49353" rIns="98706" bIns="49353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00" dirty="0">
              <a:latin typeface="+mn-lt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Service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Life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796F07-C8C6-4028-8CC9-65C5C97C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90" y="1278562"/>
            <a:ext cx="1961202" cy="830138"/>
          </a:xfrm>
          <a:prstGeom prst="ellipse">
            <a:avLst/>
          </a:prstGeom>
          <a:solidFill>
            <a:srgbClr val="9BD9E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wrap="none" lIns="98706" tIns="49353" rIns="98706" bIns="49353"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Community</a:t>
            </a:r>
            <a:br>
              <a:rPr lang="en-US" sz="249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Life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3B272AEB-F5FF-4818-9CF6-AF4E2959A5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8535" y="3198258"/>
            <a:ext cx="0" cy="1328222"/>
          </a:xfrm>
          <a:prstGeom prst="line">
            <a:avLst/>
          </a:prstGeom>
          <a:noFill/>
          <a:ln w="3810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lIns="89041" tIns="44521" rIns="89041" bIns="44521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D1A1B036-8B9F-4CD1-92C0-F2313D71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" y="5714615"/>
            <a:ext cx="2993193" cy="124075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square" lIns="98706" tIns="49353" rIns="98706" bIns="49353">
            <a:spAutoFit/>
          </a:bodyPr>
          <a:lstStyle/>
          <a:p>
            <a:pPr defTabSz="181655">
              <a:lnSpc>
                <a:spcPct val="75000"/>
              </a:lnSpc>
              <a:spcBef>
                <a:spcPct val="50000"/>
              </a:spcBef>
              <a:buFontTx/>
              <a:buChar char="•"/>
              <a:tabLst>
                <a:tab pos="166232" algn="l"/>
              </a:tabLst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‘Important for’ addressed</a:t>
            </a:r>
          </a:p>
          <a:p>
            <a:pPr defTabSz="181655">
              <a:lnSpc>
                <a:spcPct val="85000"/>
              </a:lnSpc>
              <a:spcBef>
                <a:spcPct val="50000"/>
              </a:spcBef>
              <a:buFontTx/>
              <a:buChar char="•"/>
              <a:tabLst>
                <a:tab pos="166232" algn="l"/>
              </a:tabLst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No organized effort to address ‘important to’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49F85E6-3A36-4DA5-95F3-616029840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289" y="5605659"/>
            <a:ext cx="3348718" cy="1571611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square" lIns="98706" tIns="49353" rIns="98706" bIns="49353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‘To’ and ‘for’ present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Recognized for their                    contributions and valued participation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Are known and welcomed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46A7BF20-619D-4879-9164-4503FFE4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7" y="5569157"/>
            <a:ext cx="2625313" cy="150236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lIns="98706" tIns="49353" rIns="98706" bIns="49353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‘To’ and ‘for’ present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Closest people are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 paid or family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Few real connections</a:t>
            </a: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C152EDDB-9182-459D-92C1-BF137DE1BFA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20699" y="4837781"/>
            <a:ext cx="714266" cy="406422"/>
          </a:xfrm>
          <a:prstGeom prst="rightArrow">
            <a:avLst>
              <a:gd name="adj1" fmla="val 50000"/>
              <a:gd name="adj2" fmla="val 43073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88497146-1E67-44C5-A299-B1A6453C6D3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77233" y="5007268"/>
            <a:ext cx="705618" cy="408152"/>
          </a:xfrm>
          <a:prstGeom prst="rightArrow">
            <a:avLst>
              <a:gd name="adj1" fmla="val 50000"/>
              <a:gd name="adj2" fmla="val 42374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E87DEDF1-E920-417D-8A96-930F6364E21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235817" y="4914742"/>
            <a:ext cx="779985" cy="408152"/>
          </a:xfrm>
          <a:prstGeom prst="rightArrow">
            <a:avLst>
              <a:gd name="adj1" fmla="val 50000"/>
              <a:gd name="adj2" fmla="val 46840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AutoShape 19">
            <a:extLst>
              <a:ext uri="{FF2B5EF4-FFF2-40B4-BE49-F238E27FC236}">
                <a16:creationId xmlns:a16="http://schemas.microsoft.com/office/drawing/2014/main" id="{A2FF624A-D774-4CED-A423-4FAB8FB2038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3397" y="2444215"/>
            <a:ext cx="664111" cy="408152"/>
          </a:xfrm>
          <a:prstGeom prst="rightArrow">
            <a:avLst>
              <a:gd name="adj1" fmla="val 50000"/>
              <a:gd name="adj2" fmla="val 39881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AutoShape 20">
            <a:extLst>
              <a:ext uri="{FF2B5EF4-FFF2-40B4-BE49-F238E27FC236}">
                <a16:creationId xmlns:a16="http://schemas.microsoft.com/office/drawing/2014/main" id="{D891540B-D34F-4DEA-9B9E-A9FDF2EC0F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42317" y="2370714"/>
            <a:ext cx="747125" cy="409880"/>
          </a:xfrm>
          <a:prstGeom prst="rightArrow">
            <a:avLst>
              <a:gd name="adj1" fmla="val 50000"/>
              <a:gd name="adj2" fmla="val 44867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AutoShape 21">
            <a:extLst>
              <a:ext uri="{FF2B5EF4-FFF2-40B4-BE49-F238E27FC236}">
                <a16:creationId xmlns:a16="http://schemas.microsoft.com/office/drawing/2014/main" id="{AB5D27C3-26AA-47A3-8BDA-2D3E227110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52247" y="2418273"/>
            <a:ext cx="747125" cy="408152"/>
          </a:xfrm>
          <a:prstGeom prst="rightArrow">
            <a:avLst>
              <a:gd name="adj1" fmla="val 50000"/>
              <a:gd name="adj2" fmla="val 44867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CE691743-5CE3-4D5C-97AE-DDFD30279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89490" y="3198258"/>
            <a:ext cx="0" cy="1328222"/>
          </a:xfrm>
          <a:prstGeom prst="line">
            <a:avLst/>
          </a:prstGeom>
          <a:noFill/>
          <a:ln w="3810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lIns="89041" tIns="44521" rIns="89041" bIns="44521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2E871A-0784-4A20-94B7-020647BAE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638" y="1297587"/>
            <a:ext cx="2042486" cy="830138"/>
          </a:xfrm>
          <a:prstGeom prst="ellipse">
            <a:avLst/>
          </a:prstGeom>
          <a:solidFill>
            <a:srgbClr val="CC99F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wrap="none" lIns="98706" tIns="49353" rIns="98706" bIns="49353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A Good Paid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 Life</a:t>
            </a:r>
          </a:p>
        </p:txBody>
      </p:sp>
      <p:sp>
        <p:nvSpPr>
          <p:cNvPr id="22" name="AutoShape 26">
            <a:extLst>
              <a:ext uri="{FF2B5EF4-FFF2-40B4-BE49-F238E27FC236}">
                <a16:creationId xmlns:a16="http://schemas.microsoft.com/office/drawing/2014/main" id="{DD408EE3-D18C-4EB4-AE8F-E78369574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176" y="3275086"/>
            <a:ext cx="3239270" cy="1053233"/>
          </a:xfrm>
          <a:prstGeom prst="homePlate">
            <a:avLst>
              <a:gd name="adj" fmla="val 91537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 lIns="98706" tIns="49353" rIns="98706" bIns="49353" anchor="ctr"/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Focus on connecting, </a:t>
            </a:r>
          </a:p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building relationships</a:t>
            </a:r>
          </a:p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and natural supports</a:t>
            </a:r>
          </a:p>
        </p:txBody>
      </p:sp>
      <p:sp>
        <p:nvSpPr>
          <p:cNvPr id="28695" name="AutoShape 27">
            <a:extLst>
              <a:ext uri="{FF2B5EF4-FFF2-40B4-BE49-F238E27FC236}">
                <a16:creationId xmlns:a16="http://schemas.microsoft.com/office/drawing/2014/main" id="{870DFA87-F516-4E87-9E49-3CE4FE56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901" y="3914252"/>
            <a:ext cx="3308447" cy="330326"/>
          </a:xfrm>
          <a:prstGeom prst="homePlate">
            <a:avLst>
              <a:gd name="adj" fmla="val 255123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706" tIns="49353" rIns="98706" bIns="4935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61"/>
              <a:t>‘Important to’ present</a:t>
            </a:r>
          </a:p>
        </p:txBody>
      </p:sp>
      <p:sp>
        <p:nvSpPr>
          <p:cNvPr id="28696" name="AutoShape 28">
            <a:extLst>
              <a:ext uri="{FF2B5EF4-FFF2-40B4-BE49-F238E27FC236}">
                <a16:creationId xmlns:a16="http://schemas.microsoft.com/office/drawing/2014/main" id="{027A92AF-3027-4752-9E7D-789F80142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49" y="3364285"/>
            <a:ext cx="3431239" cy="357997"/>
          </a:xfrm>
          <a:prstGeom prst="homePlate">
            <a:avLst>
              <a:gd name="adj" fmla="val 244140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706" tIns="49353" rIns="98706" bIns="49353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61"/>
              <a:t>‘Important to’ recognized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AA310406-B4F2-494F-9506-DB3F80DE165E}"/>
              </a:ext>
            </a:extLst>
          </p:cNvPr>
          <p:cNvSpPr txBox="1">
            <a:spLocks/>
          </p:cNvSpPr>
          <p:nvPr/>
        </p:nvSpPr>
        <p:spPr>
          <a:xfrm>
            <a:off x="-1" y="142310"/>
            <a:ext cx="10150475" cy="996166"/>
          </a:xfrm>
          <a:prstGeom prst="rect">
            <a:avLst/>
          </a:prstGeom>
        </p:spPr>
        <p:txBody>
          <a:bodyPr lIns="98715" tIns="49357" rIns="98715" bIns="49357"/>
          <a:lstStyle/>
          <a:p>
            <a:pPr algn="ctr">
              <a:defRPr/>
            </a:pPr>
            <a:r>
              <a:rPr lang="en-US" sz="4000" b="0" dirty="0">
                <a:latin typeface="Helvetica" pitchFamily="2" charset="0"/>
                <a:ea typeface="+mj-ea"/>
                <a:cs typeface="+mj-cs"/>
              </a:rPr>
              <a:t>Moving from Service Life to Community Life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D9C7CD-B68A-E04D-BB5F-31407F81870B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AutoShape 21">
            <a:extLst>
              <a:ext uri="{FF2B5EF4-FFF2-40B4-BE49-F238E27FC236}">
                <a16:creationId xmlns:a16="http://schemas.microsoft.com/office/drawing/2014/main" id="{E536EB02-EA4B-B845-B581-895B5F246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644" y="3177240"/>
            <a:ext cx="1905000" cy="1296557"/>
          </a:xfrm>
          <a:prstGeom prst="irregularSeal1">
            <a:avLst/>
          </a:prstGeom>
          <a:solidFill>
            <a:srgbClr val="FFFF00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7" tIns="45714" rIns="91427" bIns="45714" anchor="ctr">
            <a:spAutoFit/>
          </a:bodyPr>
          <a:lstStyle/>
          <a:p>
            <a:pPr eaLnBrk="0" hangingPunct="0"/>
            <a:r>
              <a:rPr lang="en-US" dirty="0">
                <a:solidFill>
                  <a:srgbClr val="080808"/>
                </a:solidFill>
                <a:latin typeface="Comic Sans MS" pitchFamily="66" charset="0"/>
              </a:rPr>
              <a:t>Harry</a:t>
            </a:r>
          </a:p>
        </p:txBody>
      </p:sp>
    </p:spTree>
    <p:extLst>
      <p:ext uri="{BB962C8B-B14F-4D97-AF65-F5344CB8AC3E}">
        <p14:creationId xmlns:p14="http://schemas.microsoft.com/office/powerpoint/2010/main" val="3786418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7BC1A110-3425-402F-ACC8-6770D44E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15" y="2368124"/>
            <a:ext cx="9152277" cy="2931426"/>
          </a:xfrm>
          <a:prstGeom prst="rightArrow">
            <a:avLst>
              <a:gd name="adj1" fmla="val 50000"/>
              <a:gd name="adj2" fmla="val 79527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000">
                <a:srgbClr val="CC99FF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EF127DAA-DD0B-4A63-B090-D2EB8FA0B8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6522" y="3198258"/>
            <a:ext cx="0" cy="1328222"/>
          </a:xfrm>
          <a:prstGeom prst="line">
            <a:avLst/>
          </a:prstGeom>
          <a:noFill/>
          <a:ln w="3810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lIns="89041" tIns="44521" rIns="89041" bIns="44521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D5F463-0C67-417B-AEFF-A96E99F07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39" y="1364581"/>
            <a:ext cx="1632606" cy="830138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wrap="none" lIns="98706" tIns="49353" rIns="98706" bIns="49353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00" dirty="0">
              <a:latin typeface="+mn-lt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Service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Life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796F07-C8C6-4028-8CC9-65C5C97C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90" y="1278562"/>
            <a:ext cx="1961202" cy="830138"/>
          </a:xfrm>
          <a:prstGeom prst="ellipse">
            <a:avLst/>
          </a:prstGeom>
          <a:solidFill>
            <a:srgbClr val="9BD9E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wrap="none" lIns="98706" tIns="49353" rIns="98706" bIns="49353"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Community</a:t>
            </a:r>
            <a:br>
              <a:rPr lang="en-US" sz="249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Life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3B272AEB-F5FF-4818-9CF6-AF4E2959A5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8535" y="3198258"/>
            <a:ext cx="0" cy="1328222"/>
          </a:xfrm>
          <a:prstGeom prst="line">
            <a:avLst/>
          </a:prstGeom>
          <a:noFill/>
          <a:ln w="3810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lIns="89041" tIns="44521" rIns="89041" bIns="44521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D1A1B036-8B9F-4CD1-92C0-F2313D71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" y="5714615"/>
            <a:ext cx="2993193" cy="124075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square" lIns="98706" tIns="49353" rIns="98706" bIns="49353">
            <a:spAutoFit/>
          </a:bodyPr>
          <a:lstStyle/>
          <a:p>
            <a:pPr defTabSz="181655">
              <a:lnSpc>
                <a:spcPct val="75000"/>
              </a:lnSpc>
              <a:spcBef>
                <a:spcPct val="50000"/>
              </a:spcBef>
              <a:buFontTx/>
              <a:buChar char="•"/>
              <a:tabLst>
                <a:tab pos="166232" algn="l"/>
              </a:tabLst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‘Important for’ addressed</a:t>
            </a:r>
          </a:p>
          <a:p>
            <a:pPr defTabSz="181655">
              <a:lnSpc>
                <a:spcPct val="85000"/>
              </a:lnSpc>
              <a:spcBef>
                <a:spcPct val="50000"/>
              </a:spcBef>
              <a:buFontTx/>
              <a:buChar char="•"/>
              <a:tabLst>
                <a:tab pos="166232" algn="l"/>
              </a:tabLst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No organized effort to address ‘important to’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49F85E6-3A36-4DA5-95F3-616029840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289" y="5605659"/>
            <a:ext cx="3348718" cy="1571611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square" lIns="98706" tIns="49353" rIns="98706" bIns="49353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‘To’ and ‘for’ present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Recognized for their                    contributions and valued participation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Are known and welcomed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46A7BF20-619D-4879-9164-4503FFE4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7" y="5569157"/>
            <a:ext cx="2625313" cy="150236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lIns="98706" tIns="49353" rIns="98706" bIns="49353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‘To’ and ‘for’ present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Closest people are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 paid or family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Few real connections</a:t>
            </a: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C152EDDB-9182-459D-92C1-BF137DE1BFA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20699" y="4837781"/>
            <a:ext cx="714266" cy="406422"/>
          </a:xfrm>
          <a:prstGeom prst="rightArrow">
            <a:avLst>
              <a:gd name="adj1" fmla="val 50000"/>
              <a:gd name="adj2" fmla="val 43073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88497146-1E67-44C5-A299-B1A6453C6D3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77233" y="5007268"/>
            <a:ext cx="705618" cy="408152"/>
          </a:xfrm>
          <a:prstGeom prst="rightArrow">
            <a:avLst>
              <a:gd name="adj1" fmla="val 50000"/>
              <a:gd name="adj2" fmla="val 42374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E87DEDF1-E920-417D-8A96-930F6364E21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235817" y="4914742"/>
            <a:ext cx="779985" cy="408152"/>
          </a:xfrm>
          <a:prstGeom prst="rightArrow">
            <a:avLst>
              <a:gd name="adj1" fmla="val 50000"/>
              <a:gd name="adj2" fmla="val 46840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AutoShape 19">
            <a:extLst>
              <a:ext uri="{FF2B5EF4-FFF2-40B4-BE49-F238E27FC236}">
                <a16:creationId xmlns:a16="http://schemas.microsoft.com/office/drawing/2014/main" id="{A2FF624A-D774-4CED-A423-4FAB8FB2038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3397" y="2444215"/>
            <a:ext cx="664111" cy="408152"/>
          </a:xfrm>
          <a:prstGeom prst="rightArrow">
            <a:avLst>
              <a:gd name="adj1" fmla="val 50000"/>
              <a:gd name="adj2" fmla="val 39881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AutoShape 20">
            <a:extLst>
              <a:ext uri="{FF2B5EF4-FFF2-40B4-BE49-F238E27FC236}">
                <a16:creationId xmlns:a16="http://schemas.microsoft.com/office/drawing/2014/main" id="{D891540B-D34F-4DEA-9B9E-A9FDF2EC0F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42317" y="2370714"/>
            <a:ext cx="747125" cy="409880"/>
          </a:xfrm>
          <a:prstGeom prst="rightArrow">
            <a:avLst>
              <a:gd name="adj1" fmla="val 50000"/>
              <a:gd name="adj2" fmla="val 44867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AutoShape 21">
            <a:extLst>
              <a:ext uri="{FF2B5EF4-FFF2-40B4-BE49-F238E27FC236}">
                <a16:creationId xmlns:a16="http://schemas.microsoft.com/office/drawing/2014/main" id="{AB5D27C3-26AA-47A3-8BDA-2D3E227110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52247" y="2418273"/>
            <a:ext cx="747125" cy="408152"/>
          </a:xfrm>
          <a:prstGeom prst="rightArrow">
            <a:avLst>
              <a:gd name="adj1" fmla="val 50000"/>
              <a:gd name="adj2" fmla="val 44867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CE691743-5CE3-4D5C-97AE-DDFD30279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89490" y="3198258"/>
            <a:ext cx="0" cy="1328222"/>
          </a:xfrm>
          <a:prstGeom prst="line">
            <a:avLst/>
          </a:prstGeom>
          <a:noFill/>
          <a:ln w="3810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lIns="89041" tIns="44521" rIns="89041" bIns="44521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2E871A-0784-4A20-94B7-020647BAE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638" y="1297587"/>
            <a:ext cx="2042486" cy="830138"/>
          </a:xfrm>
          <a:prstGeom prst="ellipse">
            <a:avLst/>
          </a:prstGeom>
          <a:solidFill>
            <a:srgbClr val="CC99F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wrap="none" lIns="98706" tIns="49353" rIns="98706" bIns="49353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A Good Paid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 Life</a:t>
            </a:r>
          </a:p>
        </p:txBody>
      </p:sp>
      <p:sp>
        <p:nvSpPr>
          <p:cNvPr id="22" name="AutoShape 26">
            <a:extLst>
              <a:ext uri="{FF2B5EF4-FFF2-40B4-BE49-F238E27FC236}">
                <a16:creationId xmlns:a16="http://schemas.microsoft.com/office/drawing/2014/main" id="{DD408EE3-D18C-4EB4-AE8F-E78369574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176" y="3275086"/>
            <a:ext cx="3239270" cy="1053233"/>
          </a:xfrm>
          <a:prstGeom prst="homePlate">
            <a:avLst>
              <a:gd name="adj" fmla="val 91537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 lIns="98706" tIns="49353" rIns="98706" bIns="49353" anchor="ctr"/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Focus on connecting, </a:t>
            </a:r>
          </a:p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building relationships</a:t>
            </a:r>
          </a:p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and natural supports</a:t>
            </a:r>
          </a:p>
        </p:txBody>
      </p:sp>
      <p:sp>
        <p:nvSpPr>
          <p:cNvPr id="28695" name="AutoShape 27">
            <a:extLst>
              <a:ext uri="{FF2B5EF4-FFF2-40B4-BE49-F238E27FC236}">
                <a16:creationId xmlns:a16="http://schemas.microsoft.com/office/drawing/2014/main" id="{870DFA87-F516-4E87-9E49-3CE4FE56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901" y="3914252"/>
            <a:ext cx="3308447" cy="330326"/>
          </a:xfrm>
          <a:prstGeom prst="homePlate">
            <a:avLst>
              <a:gd name="adj" fmla="val 255123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706" tIns="49353" rIns="98706" bIns="4935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61"/>
              <a:t>‘Important to’ present</a:t>
            </a:r>
          </a:p>
        </p:txBody>
      </p:sp>
      <p:sp>
        <p:nvSpPr>
          <p:cNvPr id="28696" name="AutoShape 28">
            <a:extLst>
              <a:ext uri="{FF2B5EF4-FFF2-40B4-BE49-F238E27FC236}">
                <a16:creationId xmlns:a16="http://schemas.microsoft.com/office/drawing/2014/main" id="{027A92AF-3027-4752-9E7D-789F80142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49" y="3364285"/>
            <a:ext cx="3431239" cy="357997"/>
          </a:xfrm>
          <a:prstGeom prst="homePlate">
            <a:avLst>
              <a:gd name="adj" fmla="val 244140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706" tIns="49353" rIns="98706" bIns="49353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61"/>
              <a:t>‘Important to’ recognized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AA310406-B4F2-494F-9506-DB3F80DE165E}"/>
              </a:ext>
            </a:extLst>
          </p:cNvPr>
          <p:cNvSpPr txBox="1">
            <a:spLocks/>
          </p:cNvSpPr>
          <p:nvPr/>
        </p:nvSpPr>
        <p:spPr>
          <a:xfrm>
            <a:off x="-1" y="142310"/>
            <a:ext cx="10150475" cy="996166"/>
          </a:xfrm>
          <a:prstGeom prst="rect">
            <a:avLst/>
          </a:prstGeom>
        </p:spPr>
        <p:txBody>
          <a:bodyPr lIns="98715" tIns="49357" rIns="98715" bIns="49357"/>
          <a:lstStyle/>
          <a:p>
            <a:pPr algn="ctr">
              <a:defRPr/>
            </a:pPr>
            <a:r>
              <a:rPr lang="en-US" sz="4000" b="0" dirty="0">
                <a:latin typeface="Helvetica" pitchFamily="2" charset="0"/>
                <a:ea typeface="+mj-ea"/>
                <a:cs typeface="+mj-cs"/>
              </a:rPr>
              <a:t>Moving from Service Life to Community Life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D9C7CD-B68A-E04D-BB5F-31407F81870B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AutoShape 21">
            <a:extLst>
              <a:ext uri="{FF2B5EF4-FFF2-40B4-BE49-F238E27FC236}">
                <a16:creationId xmlns:a16="http://schemas.microsoft.com/office/drawing/2014/main" id="{E536EB02-EA4B-B845-B581-895B5F246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611" y="3153423"/>
            <a:ext cx="1905000" cy="1296557"/>
          </a:xfrm>
          <a:prstGeom prst="irregularSeal1">
            <a:avLst/>
          </a:prstGeom>
          <a:solidFill>
            <a:srgbClr val="FFFF00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7" tIns="45714" rIns="91427" bIns="45714" anchor="ctr">
            <a:spAutoFit/>
          </a:bodyPr>
          <a:lstStyle/>
          <a:p>
            <a:pPr eaLnBrk="0" hangingPunct="0"/>
            <a:r>
              <a:rPr lang="en-US" dirty="0">
                <a:solidFill>
                  <a:srgbClr val="080808"/>
                </a:solidFill>
                <a:latin typeface="Comic Sans MS" pitchFamily="66" charset="0"/>
              </a:rPr>
              <a:t>Harry</a:t>
            </a:r>
          </a:p>
        </p:txBody>
      </p:sp>
    </p:spTree>
    <p:extLst>
      <p:ext uri="{BB962C8B-B14F-4D97-AF65-F5344CB8AC3E}">
        <p14:creationId xmlns:p14="http://schemas.microsoft.com/office/powerpoint/2010/main" val="1113670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5ED2B92D-2AA1-4DCC-A1A1-3DA37A9B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08" y="1797316"/>
            <a:ext cx="4968533" cy="4905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id="{466AB074-1F0F-49C5-8EF7-F15433697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071" y="3079858"/>
            <a:ext cx="1904487" cy="164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39" dirty="0"/>
              <a:t>i-pad,computer, </a:t>
            </a:r>
          </a:p>
          <a:p>
            <a:r>
              <a:rPr lang="en-US" altLang="en-US" sz="1439" dirty="0"/>
              <a:t>smart phone apps, remote monitoring, cognitive accessibility, </a:t>
            </a:r>
          </a:p>
          <a:p>
            <a:r>
              <a:rPr lang="en-US" altLang="en-US" sz="1439" dirty="0">
                <a:solidFill>
                  <a:srgbClr val="000000"/>
                </a:solidFill>
              </a:rPr>
              <a:t>Adaptive</a:t>
            </a:r>
          </a:p>
          <a:p>
            <a:r>
              <a:rPr lang="en-US" altLang="en-US" sz="1439" dirty="0">
                <a:solidFill>
                  <a:srgbClr val="000000"/>
                </a:solidFill>
              </a:rPr>
              <a:t>equipment</a:t>
            </a:r>
          </a:p>
        </p:txBody>
      </p:sp>
      <p:sp>
        <p:nvSpPr>
          <p:cNvPr id="23556" name="TextBox 3">
            <a:extLst>
              <a:ext uri="{FF2B5EF4-FFF2-40B4-BE49-F238E27FC236}">
                <a16:creationId xmlns:a16="http://schemas.microsoft.com/office/drawing/2014/main" id="{8917262F-1485-44CD-817E-85753739B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322" y="3144863"/>
            <a:ext cx="1721769" cy="164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39" dirty="0">
                <a:solidFill>
                  <a:srgbClr val="000000"/>
                </a:solidFill>
              </a:rPr>
              <a:t>family, friends, neighbors, co-workers, church members, community   members</a:t>
            </a:r>
          </a:p>
          <a:p>
            <a:pPr algn="r"/>
            <a:endParaRPr lang="en-US" altLang="en-US" sz="1439" dirty="0"/>
          </a:p>
        </p:txBody>
      </p:sp>
      <p:sp>
        <p:nvSpPr>
          <p:cNvPr id="23557" name="TextBox 4">
            <a:extLst>
              <a:ext uri="{FF2B5EF4-FFF2-40B4-BE49-F238E27FC236}">
                <a16:creationId xmlns:a16="http://schemas.microsoft.com/office/drawing/2014/main" id="{A4A0AE77-1C77-434C-B955-ED9286BE6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204" y="5724003"/>
            <a:ext cx="2493050" cy="119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39" dirty="0">
                <a:solidFill>
                  <a:srgbClr val="000000"/>
                </a:solidFill>
              </a:rPr>
              <a:t>school, businesses, church faith based, parks &amp; rec, public transportation</a:t>
            </a:r>
          </a:p>
          <a:p>
            <a:endParaRPr lang="en-US" altLang="en-US" sz="1439" dirty="0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781F7F42-1059-49A3-9740-FB4A1E6BF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188" y="5753871"/>
            <a:ext cx="2426289" cy="97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39" dirty="0">
                <a:solidFill>
                  <a:srgbClr val="000000"/>
                </a:solidFill>
              </a:rPr>
              <a:t>SHS services, Special Ed, Medicaid, Voc Rehab, Food Stamps, Section 8</a:t>
            </a:r>
          </a:p>
          <a:p>
            <a:pPr algn="r"/>
            <a:r>
              <a:rPr lang="en-US" altLang="en-US" sz="1439" dirty="0">
                <a:solidFill>
                  <a:srgbClr val="FFFFFF"/>
                </a:solidFill>
              </a:rPr>
              <a:t>R</a:t>
            </a:r>
            <a:endParaRPr lang="en-US" altLang="en-US" sz="1439" dirty="0"/>
          </a:p>
        </p:txBody>
      </p:sp>
      <p:sp>
        <p:nvSpPr>
          <p:cNvPr id="23559" name="TextBox 7">
            <a:extLst>
              <a:ext uri="{FF2B5EF4-FFF2-40B4-BE49-F238E27FC236}">
                <a16:creationId xmlns:a16="http://schemas.microsoft.com/office/drawing/2014/main" id="{C99E934D-3A4B-4757-9F80-014A3350C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691" y="2672257"/>
            <a:ext cx="2176807" cy="119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39" dirty="0">
                <a:solidFill>
                  <a:srgbClr val="000000"/>
                </a:solidFill>
              </a:rPr>
              <a:t>resources, skills, abilities</a:t>
            </a:r>
          </a:p>
          <a:p>
            <a:pPr algn="ctr"/>
            <a:endParaRPr lang="en-US" altLang="en-US" sz="1439" dirty="0">
              <a:solidFill>
                <a:srgbClr val="000000"/>
              </a:solidFill>
            </a:endParaRPr>
          </a:p>
          <a:p>
            <a:pPr algn="ctr"/>
            <a:endParaRPr lang="en-US" altLang="en-US" sz="1439" dirty="0">
              <a:solidFill>
                <a:srgbClr val="000000"/>
              </a:solidFill>
            </a:endParaRPr>
          </a:p>
          <a:p>
            <a:endParaRPr lang="en-US" altLang="en-US" sz="1439" dirty="0"/>
          </a:p>
        </p:txBody>
      </p:sp>
      <p:pic>
        <p:nvPicPr>
          <p:cNvPr id="23560" name="Picture 2">
            <a:extLst>
              <a:ext uri="{FF2B5EF4-FFF2-40B4-BE49-F238E27FC236}">
                <a16:creationId xmlns:a16="http://schemas.microsoft.com/office/drawing/2014/main" id="{FC022E79-C2B7-4D11-8F52-9F669AE9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6" y="2327903"/>
            <a:ext cx="3714101" cy="371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146EF98-5B90-4C38-AF81-3D64D9AA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8" y="21084"/>
            <a:ext cx="9179839" cy="16022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latin typeface="Helvetica" pitchFamily="2" charset="0"/>
              </a:rPr>
              <a:t>Integrated Support Star</a:t>
            </a:r>
          </a:p>
        </p:txBody>
      </p:sp>
      <p:pic>
        <p:nvPicPr>
          <p:cNvPr id="23562" name="Picture 2">
            <a:extLst>
              <a:ext uri="{FF2B5EF4-FFF2-40B4-BE49-F238E27FC236}">
                <a16:creationId xmlns:a16="http://schemas.microsoft.com/office/drawing/2014/main" id="{EF8286D1-5C94-46FC-9C91-2B99B6FD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03" y="3241494"/>
            <a:ext cx="2120587" cy="201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10">
            <a:extLst>
              <a:ext uri="{FF2B5EF4-FFF2-40B4-BE49-F238E27FC236}">
                <a16:creationId xmlns:a16="http://schemas.microsoft.com/office/drawing/2014/main" id="{63704380-4DA7-4225-9148-B3ECEB75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242" y="6124578"/>
            <a:ext cx="3185272" cy="5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99" dirty="0"/>
              <a:t>100%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56232-9D3A-4009-99EA-B6E4178907EF}"/>
              </a:ext>
            </a:extLst>
          </p:cNvPr>
          <p:cNvSpPr txBox="1"/>
          <p:nvPr/>
        </p:nvSpPr>
        <p:spPr>
          <a:xfrm>
            <a:off x="-15225" y="1525855"/>
            <a:ext cx="4703980" cy="569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99" dirty="0">
                <a:solidFill>
                  <a:srgbClr val="0070C0"/>
                </a:solidFill>
                <a:latin typeface="Helvetica" pitchFamily="2" charset="0"/>
              </a:rPr>
              <a:t>What We Want To See…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53A5C4A-AB9F-9F47-9C4F-01122F5D74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74592" r="10963" b="14580"/>
          <a:stretch/>
        </p:blipFill>
        <p:spPr>
          <a:xfrm>
            <a:off x="46165" y="6766726"/>
            <a:ext cx="10104309" cy="9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59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8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D1E6D0-4DE5-FD4D-81BC-91B6D9C832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0797" y="3794919"/>
            <a:ext cx="4846252" cy="3643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0E9258-5FEB-B843-BB3A-3BF4A006241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46110" y="151797"/>
            <a:ext cx="5113567" cy="38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36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346" y="0"/>
            <a:ext cx="10119783" cy="1127568"/>
          </a:xfrm>
          <a:prstGeom prst="rect">
            <a:avLst/>
          </a:prstGeom>
          <a:solidFill>
            <a:srgbClr val="2421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56" dirty="0"/>
          </a:p>
        </p:txBody>
      </p:sp>
      <p:sp>
        <p:nvSpPr>
          <p:cNvPr id="5" name="TextBox 4"/>
          <p:cNvSpPr txBox="1"/>
          <p:nvPr/>
        </p:nvSpPr>
        <p:spPr>
          <a:xfrm>
            <a:off x="1809326" y="371171"/>
            <a:ext cx="6949870" cy="63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41" dirty="0">
                <a:solidFill>
                  <a:srgbClr val="FFFFFF"/>
                </a:solidFill>
                <a:latin typeface="Raleway"/>
                <a:cs typeface="Raleway"/>
              </a:rPr>
              <a:t>The support sequence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0735" y="3000269"/>
            <a:ext cx="1510494" cy="5010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265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027DD-BAAC-D540-A2CC-D3972C186C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/>
          <a:stretch/>
        </p:blipFill>
        <p:spPr>
          <a:xfrm>
            <a:off x="-868362" y="1262410"/>
            <a:ext cx="11674588" cy="694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75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9C4B-B7F8-4995-9868-49B4A876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83" y="444965"/>
            <a:ext cx="9032944" cy="10169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pc="-322" dirty="0"/>
              <a:t>Integrated Supports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21978AF4-DC7C-43E5-95BE-4289DEAAFB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681" y="1672878"/>
            <a:ext cx="3877439" cy="5017149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64" name="Picture 3">
            <a:extLst>
              <a:ext uri="{FF2B5EF4-FFF2-40B4-BE49-F238E27FC236}">
                <a16:creationId xmlns:a16="http://schemas.microsoft.com/office/drawing/2014/main" id="{383977CB-736D-4903-949F-E6A8D85B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89" y="1671148"/>
            <a:ext cx="3877439" cy="501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C:\Users\erin.leveton\AppData\Local\Microsoft\Windows\Temporary Internet Files\Content.Outlook\AX1YC1DQ\default.jpg">
            <a:extLst>
              <a:ext uri="{FF2B5EF4-FFF2-40B4-BE49-F238E27FC236}">
                <a16:creationId xmlns:a16="http://schemas.microsoft.com/office/drawing/2014/main" id="{52684E30-AF98-4AAA-9706-D550B34B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6931559"/>
            <a:ext cx="9601200" cy="597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714EE-1FF2-C54C-BD17-00EA167E3B76}"/>
              </a:ext>
            </a:extLst>
          </p:cNvPr>
          <p:cNvSpPr txBox="1"/>
          <p:nvPr/>
        </p:nvSpPr>
        <p:spPr>
          <a:xfrm>
            <a:off x="1951037" y="3350875"/>
            <a:ext cx="990600" cy="246221"/>
          </a:xfrm>
          <a:prstGeom prst="rect">
            <a:avLst/>
          </a:prstGeom>
          <a:solidFill>
            <a:srgbClr val="B2CB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Paid supports</a:t>
            </a:r>
          </a:p>
        </p:txBody>
      </p:sp>
    </p:spTree>
    <p:extLst>
      <p:ext uri="{BB962C8B-B14F-4D97-AF65-F5344CB8AC3E}">
        <p14:creationId xmlns:p14="http://schemas.microsoft.com/office/powerpoint/2010/main" val="29656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>
            <a:extLst>
              <a:ext uri="{FF2B5EF4-FFF2-40B4-BE49-F238E27FC236}">
                <a16:creationId xmlns:a16="http://schemas.microsoft.com/office/drawing/2014/main" id="{72C55B21-8FBD-4CCF-A4FE-AFFB4D2B83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437" y="517430"/>
            <a:ext cx="4892629" cy="631251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Text Placeholder 3">
            <a:extLst>
              <a:ext uri="{FF2B5EF4-FFF2-40B4-BE49-F238E27FC236}">
                <a16:creationId xmlns:a16="http://schemas.microsoft.com/office/drawing/2014/main" id="{53CE5E26-D63D-4E39-9815-9135ED35C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8905" y="5816654"/>
            <a:ext cx="2732540" cy="347620"/>
          </a:xfrm>
        </p:spPr>
        <p:txBody>
          <a:bodyPr/>
          <a:lstStyle/>
          <a:p>
            <a:r>
              <a:rPr lang="en-US" altLang="en-US"/>
              <a:t>   </a:t>
            </a:r>
          </a:p>
        </p:txBody>
      </p:sp>
      <p:pic>
        <p:nvPicPr>
          <p:cNvPr id="6" name="Picture 2" descr="C:\Users\erin.leveton\AppData\Local\Microsoft\Windows\Temporary Internet Files\Content.Outlook\AX1YC1DQ\default.jpg">
            <a:extLst>
              <a:ext uri="{FF2B5EF4-FFF2-40B4-BE49-F238E27FC236}">
                <a16:creationId xmlns:a16="http://schemas.microsoft.com/office/drawing/2014/main" id="{42FAB7F5-85DD-443F-A4FA-97C7B12E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2" y="6861579"/>
            <a:ext cx="9763115" cy="607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C8085E-7F41-5B47-AA6C-1499EEC6EB1D}"/>
              </a:ext>
            </a:extLst>
          </p:cNvPr>
          <p:cNvSpPr txBox="1"/>
          <p:nvPr/>
        </p:nvSpPr>
        <p:spPr>
          <a:xfrm>
            <a:off x="6762298" y="1811993"/>
            <a:ext cx="2732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Helvetica" pitchFamily="2" charset="0"/>
              </a:rPr>
              <a:t>Ben’s integrated supports</a:t>
            </a:r>
          </a:p>
        </p:txBody>
      </p:sp>
    </p:spTree>
    <p:extLst>
      <p:ext uri="{BB962C8B-B14F-4D97-AF65-F5344CB8AC3E}">
        <p14:creationId xmlns:p14="http://schemas.microsoft.com/office/powerpoint/2010/main" val="2189282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38A4FD-91DC-2E4C-A669-C6BE1A980EAC}"/>
              </a:ext>
            </a:extLst>
          </p:cNvPr>
          <p:cNvSpPr/>
          <p:nvPr/>
        </p:nvSpPr>
        <p:spPr>
          <a:xfrm>
            <a:off x="6194367" y="0"/>
            <a:ext cx="3956108" cy="7589838"/>
          </a:xfrm>
          <a:prstGeom prst="rect">
            <a:avLst/>
          </a:prstGeom>
          <a:solidFill>
            <a:srgbClr val="1F84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244" y="327277"/>
            <a:ext cx="3240598" cy="2125155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Charting the LifeCourse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320" dirty="0">
                <a:solidFill>
                  <a:schemeClr val="bg1"/>
                </a:solidFill>
                <a:latin typeface="Georgia" panose="02040502050405020303" pitchFamily="18" charset="0"/>
              </a:rPr>
              <a:t>Framework </a:t>
            </a:r>
            <a:br>
              <a:rPr lang="en-US" sz="332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320" dirty="0">
                <a:solidFill>
                  <a:schemeClr val="bg1"/>
                </a:solidFill>
                <a:latin typeface="Georgia" panose="02040502050405020303" pitchFamily="18" charset="0"/>
              </a:rPr>
              <a:t>and Tools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2569" y="850168"/>
            <a:ext cx="5891798" cy="64241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Helvetica" pitchFamily="2" charset="0"/>
              </a:rPr>
              <a:t>Charting the LifeCourse Resources: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>
                <a:latin typeface="Helvetica" pitchFamily="2" charset="0"/>
              </a:rPr>
              <a:t>Find </a:t>
            </a:r>
            <a:r>
              <a:rPr lang="en-US" dirty="0" err="1">
                <a:latin typeface="Helvetica" pitchFamily="2" charset="0"/>
              </a:rPr>
              <a:t>CtLC</a:t>
            </a:r>
            <a:r>
              <a:rPr lang="en-US" dirty="0">
                <a:latin typeface="Helvetica" pitchFamily="2" charset="0"/>
              </a:rPr>
              <a:t> webinars, resources and tools on </a:t>
            </a:r>
            <a:r>
              <a:rPr lang="en-US" b="1" dirty="0" err="1">
                <a:latin typeface="Helvetica" pitchFamily="2" charset="0"/>
              </a:rPr>
              <a:t>lifecoursetools.org</a:t>
            </a:r>
            <a:endParaRPr lang="en-US" b="1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>
                <a:latin typeface="Helvetica" pitchFamily="2" charset="0"/>
              </a:rPr>
              <a:t>Learn from others who are using </a:t>
            </a:r>
            <a:r>
              <a:rPr lang="en-US" dirty="0" err="1">
                <a:latin typeface="Helvetica" pitchFamily="2" charset="0"/>
              </a:rPr>
              <a:t>CtLC</a:t>
            </a:r>
            <a:r>
              <a:rPr lang="en-US" dirty="0">
                <a:latin typeface="Helvetica" pitchFamily="2" charset="0"/>
              </a:rPr>
              <a:t> on the </a:t>
            </a:r>
            <a:r>
              <a:rPr lang="en-US" b="1" dirty="0">
                <a:latin typeface="Helvetica" pitchFamily="2" charset="0"/>
              </a:rPr>
              <a:t>Facebook Group: Charting the LifeCourse in Action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>
                <a:latin typeface="Helvetica" pitchFamily="2" charset="0"/>
              </a:rPr>
              <a:t>Follow the latest updates or opportunities on the </a:t>
            </a:r>
            <a:r>
              <a:rPr lang="en-US" b="1" dirty="0">
                <a:latin typeface="Helvetica" pitchFamily="2" charset="0"/>
              </a:rPr>
              <a:t>Facebook page: </a:t>
            </a:r>
            <a:r>
              <a:rPr lang="en-US" b="1" dirty="0" err="1">
                <a:latin typeface="Helvetica" pitchFamily="2" charset="0"/>
              </a:rPr>
              <a:t>lifecoursetools.com</a:t>
            </a:r>
            <a:endParaRPr lang="en-US" b="1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>
                <a:latin typeface="Helvetica" pitchFamily="2" charset="0"/>
              </a:rPr>
              <a:t>Attend the </a:t>
            </a:r>
            <a:r>
              <a:rPr lang="en-US" b="1" dirty="0">
                <a:latin typeface="Helvetica" pitchFamily="2" charset="0"/>
              </a:rPr>
              <a:t>Annual Charting the LifeCourse Showcase </a:t>
            </a:r>
            <a:r>
              <a:rPr lang="en-US" dirty="0">
                <a:latin typeface="Helvetica" pitchFamily="2" charset="0"/>
              </a:rPr>
              <a:t>for 2 days of learning and sharing in Kansas City, MO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>
                <a:latin typeface="Helvetica" pitchFamily="2" charset="0"/>
              </a:rPr>
              <a:t>Connect with your state </a:t>
            </a:r>
            <a:r>
              <a:rPr lang="en-US" b="1" dirty="0">
                <a:latin typeface="Helvetica" pitchFamily="2" charset="0"/>
              </a:rPr>
              <a:t>Community of Practice on Supporting Families team </a:t>
            </a:r>
            <a:r>
              <a:rPr lang="en-US" dirty="0">
                <a:latin typeface="Helvetica" pitchFamily="2" charset="0"/>
                <a:hlinkClick r:id="rId2"/>
              </a:rPr>
              <a:t>supportstofamilies.org</a:t>
            </a:r>
            <a:endParaRPr lang="en-US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>
                <a:latin typeface="Helvetica" pitchFamily="2" charset="0"/>
              </a:rPr>
              <a:t>Contact </a:t>
            </a:r>
            <a:r>
              <a:rPr lang="en-US" dirty="0">
                <a:latin typeface="Helvetica" pitchFamily="2" charset="0"/>
                <a:hlinkClick r:id="rId3"/>
              </a:rPr>
              <a:t>umkcCtLC@umkc.edu</a:t>
            </a:r>
            <a:r>
              <a:rPr lang="en-US" dirty="0">
                <a:latin typeface="Helvetica" pitchFamily="2" charset="0"/>
              </a:rPr>
              <a:t> for more information.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694">
            <a:off x="6889205" y="2756080"/>
            <a:ext cx="1528778" cy="2050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863">
            <a:off x="8298065" y="2613476"/>
            <a:ext cx="1248712" cy="1674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011">
            <a:off x="8048733" y="3794939"/>
            <a:ext cx="1736059" cy="13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44" y="3434343"/>
            <a:ext cx="1581229" cy="21205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1809" y="5971028"/>
            <a:ext cx="3406097" cy="50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6" dirty="0" err="1">
                <a:solidFill>
                  <a:schemeClr val="bg1"/>
                </a:solidFill>
                <a:latin typeface="Helvetica" pitchFamily="2" charset="0"/>
              </a:rPr>
              <a:t>lifecoursetools.com</a:t>
            </a:r>
            <a:endParaRPr lang="en-US" sz="2656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EA175BB-06B9-354B-81F0-7FFAD461F0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9" t="70149" r="18689" b="17886"/>
          <a:stretch/>
        </p:blipFill>
        <p:spPr>
          <a:xfrm>
            <a:off x="8462025" y="6461667"/>
            <a:ext cx="1575574" cy="10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9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119"/>
            <a:ext cx="10150474" cy="1467018"/>
          </a:xfrm>
        </p:spPr>
        <p:txBody>
          <a:bodyPr/>
          <a:lstStyle/>
          <a:p>
            <a:pPr algn="ctr"/>
            <a:r>
              <a:rPr lang="en-US" b="1" dirty="0">
                <a:latin typeface="Helvetica"/>
                <a:cs typeface="Helvetica"/>
              </a:rPr>
              <a:t>Change Agents</a:t>
            </a:r>
            <a:r>
              <a:rPr lang="en-US" b="1" dirty="0">
                <a:solidFill>
                  <a:srgbClr val="B3C33C"/>
                </a:solidFill>
                <a:latin typeface="Helvetica"/>
                <a:cs typeface="Helvetica"/>
              </a:rPr>
              <a:t> AND </a:t>
            </a:r>
            <a:r>
              <a:rPr lang="en-US" b="1" dirty="0">
                <a:latin typeface="Helvetica"/>
                <a:cs typeface="Helvetica"/>
              </a:rPr>
              <a:t>Change Targets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23"/>
          <a:stretch/>
        </p:blipFill>
        <p:spPr>
          <a:xfrm>
            <a:off x="-1" y="1356519"/>
            <a:ext cx="10150475" cy="572242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AADB62-62BF-E84D-8FD6-73882E605D36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4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7BC1A110-3425-402F-ACC8-6770D44E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15" y="2368124"/>
            <a:ext cx="9152277" cy="2931426"/>
          </a:xfrm>
          <a:prstGeom prst="rightArrow">
            <a:avLst>
              <a:gd name="adj1" fmla="val 50000"/>
              <a:gd name="adj2" fmla="val 79527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64000">
                <a:srgbClr val="CC99FF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EF127DAA-DD0B-4A63-B090-D2EB8FA0B8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6522" y="3198258"/>
            <a:ext cx="0" cy="1328222"/>
          </a:xfrm>
          <a:prstGeom prst="line">
            <a:avLst/>
          </a:prstGeom>
          <a:noFill/>
          <a:ln w="3810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lIns="89041" tIns="44521" rIns="89041" bIns="44521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563A9662-9BEE-470F-AAC6-CB6D0692D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655" y="4277438"/>
            <a:ext cx="491166" cy="415069"/>
          </a:xfrm>
          <a:prstGeom prst="star5">
            <a:avLst/>
          </a:prstGeom>
          <a:solidFill>
            <a:srgbClr val="FF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D5F463-0C67-417B-AEFF-A96E99F07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39" y="1364581"/>
            <a:ext cx="1632606" cy="830138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wrap="none" lIns="98706" tIns="49353" rIns="98706" bIns="49353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00" dirty="0">
              <a:latin typeface="+mn-lt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Service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Life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796F07-C8C6-4028-8CC9-65C5C97C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90" y="1278562"/>
            <a:ext cx="1961202" cy="830138"/>
          </a:xfrm>
          <a:prstGeom prst="ellipse">
            <a:avLst/>
          </a:prstGeom>
          <a:solidFill>
            <a:srgbClr val="9BD9E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wrap="none" lIns="98706" tIns="49353" rIns="98706" bIns="49353"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Community</a:t>
            </a:r>
            <a:br>
              <a:rPr lang="en-US" sz="249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Life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3B272AEB-F5FF-4818-9CF6-AF4E2959A5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8535" y="3198258"/>
            <a:ext cx="0" cy="1328222"/>
          </a:xfrm>
          <a:prstGeom prst="line">
            <a:avLst/>
          </a:prstGeom>
          <a:noFill/>
          <a:ln w="3810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lIns="89041" tIns="44521" rIns="89041" bIns="44521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D1A1B036-8B9F-4CD1-92C0-F2313D71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" y="5714615"/>
            <a:ext cx="2993193" cy="124075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square" lIns="98706" tIns="49353" rIns="98706" bIns="49353">
            <a:spAutoFit/>
          </a:bodyPr>
          <a:lstStyle/>
          <a:p>
            <a:pPr defTabSz="181655">
              <a:lnSpc>
                <a:spcPct val="75000"/>
              </a:lnSpc>
              <a:spcBef>
                <a:spcPct val="50000"/>
              </a:spcBef>
              <a:buFontTx/>
              <a:buChar char="•"/>
              <a:tabLst>
                <a:tab pos="166232" algn="l"/>
              </a:tabLst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‘Important for’ addressed</a:t>
            </a:r>
          </a:p>
          <a:p>
            <a:pPr defTabSz="181655">
              <a:lnSpc>
                <a:spcPct val="85000"/>
              </a:lnSpc>
              <a:spcBef>
                <a:spcPct val="50000"/>
              </a:spcBef>
              <a:buFontTx/>
              <a:buChar char="•"/>
              <a:tabLst>
                <a:tab pos="166232" algn="l"/>
              </a:tabLst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No organized effort to address ‘important to’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49F85E6-3A36-4DA5-95F3-616029840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289" y="5605659"/>
            <a:ext cx="3348718" cy="1571611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square" lIns="98706" tIns="49353" rIns="98706" bIns="49353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‘To’ and ‘for’ present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Recognized for their                    contributions and valued participation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Are known and welcomed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46A7BF20-619D-4879-9164-4503FFE4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7" y="5569157"/>
            <a:ext cx="2625313" cy="150236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lIns="98706" tIns="49353" rIns="98706" bIns="49353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‘To’ and ‘for’ present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Closest people are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 paid or family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b="0" dirty="0">
                <a:latin typeface="+mn-lt"/>
                <a:ea typeface="ＭＳ Ｐゴシック" charset="0"/>
                <a:cs typeface="ＭＳ Ｐゴシック" charset="0"/>
              </a:rPr>
              <a:t> Few real connections</a:t>
            </a: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C152EDDB-9182-459D-92C1-BF137DE1BFA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20699" y="4837781"/>
            <a:ext cx="714266" cy="406422"/>
          </a:xfrm>
          <a:prstGeom prst="rightArrow">
            <a:avLst>
              <a:gd name="adj1" fmla="val 50000"/>
              <a:gd name="adj2" fmla="val 43073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88497146-1E67-44C5-A299-B1A6453C6D3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77233" y="5007268"/>
            <a:ext cx="705618" cy="408152"/>
          </a:xfrm>
          <a:prstGeom prst="rightArrow">
            <a:avLst>
              <a:gd name="adj1" fmla="val 50000"/>
              <a:gd name="adj2" fmla="val 42374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E87DEDF1-E920-417D-8A96-930F6364E21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235817" y="4914742"/>
            <a:ext cx="779985" cy="408152"/>
          </a:xfrm>
          <a:prstGeom prst="rightArrow">
            <a:avLst>
              <a:gd name="adj1" fmla="val 50000"/>
              <a:gd name="adj2" fmla="val 46840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AutoShape 19">
            <a:extLst>
              <a:ext uri="{FF2B5EF4-FFF2-40B4-BE49-F238E27FC236}">
                <a16:creationId xmlns:a16="http://schemas.microsoft.com/office/drawing/2014/main" id="{A2FF624A-D774-4CED-A423-4FAB8FB2038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3397" y="2444215"/>
            <a:ext cx="664111" cy="408152"/>
          </a:xfrm>
          <a:prstGeom prst="rightArrow">
            <a:avLst>
              <a:gd name="adj1" fmla="val 50000"/>
              <a:gd name="adj2" fmla="val 39881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AutoShape 20">
            <a:extLst>
              <a:ext uri="{FF2B5EF4-FFF2-40B4-BE49-F238E27FC236}">
                <a16:creationId xmlns:a16="http://schemas.microsoft.com/office/drawing/2014/main" id="{D891540B-D34F-4DEA-9B9E-A9FDF2EC0F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42317" y="2370714"/>
            <a:ext cx="747125" cy="409880"/>
          </a:xfrm>
          <a:prstGeom prst="rightArrow">
            <a:avLst>
              <a:gd name="adj1" fmla="val 50000"/>
              <a:gd name="adj2" fmla="val 44867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AutoShape 21">
            <a:extLst>
              <a:ext uri="{FF2B5EF4-FFF2-40B4-BE49-F238E27FC236}">
                <a16:creationId xmlns:a16="http://schemas.microsoft.com/office/drawing/2014/main" id="{AB5D27C3-26AA-47A3-8BDA-2D3E227110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52247" y="2418273"/>
            <a:ext cx="747125" cy="408152"/>
          </a:xfrm>
          <a:prstGeom prst="rightArrow">
            <a:avLst>
              <a:gd name="adj1" fmla="val 50000"/>
              <a:gd name="adj2" fmla="val 44867"/>
            </a:avLst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none" lIns="89041" tIns="44521" rIns="89041" bIns="44521" anchor="ctr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CE691743-5CE3-4D5C-97AE-DDFD30279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89490" y="3198258"/>
            <a:ext cx="0" cy="1328222"/>
          </a:xfrm>
          <a:prstGeom prst="line">
            <a:avLst/>
          </a:prstGeom>
          <a:noFill/>
          <a:ln w="3810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lIns="89041" tIns="44521" rIns="89041" bIns="44521"/>
          <a:lstStyle/>
          <a:p>
            <a:pPr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2E871A-0784-4A20-94B7-020647BAE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638" y="1297587"/>
            <a:ext cx="2042486" cy="830138"/>
          </a:xfrm>
          <a:prstGeom prst="ellipse">
            <a:avLst/>
          </a:prstGeom>
          <a:solidFill>
            <a:srgbClr val="CC99F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wrap="none" lIns="98706" tIns="49353" rIns="98706" bIns="49353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490" dirty="0">
              <a:latin typeface="+mn-lt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A Good Paid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90" dirty="0">
                <a:latin typeface="+mn-lt"/>
                <a:ea typeface="ＭＳ Ｐゴシック" charset="0"/>
                <a:cs typeface="ＭＳ Ｐゴシック" charset="0"/>
              </a:rPr>
              <a:t> Life</a:t>
            </a:r>
          </a:p>
        </p:txBody>
      </p:sp>
      <p:sp>
        <p:nvSpPr>
          <p:cNvPr id="22" name="AutoShape 26">
            <a:extLst>
              <a:ext uri="{FF2B5EF4-FFF2-40B4-BE49-F238E27FC236}">
                <a16:creationId xmlns:a16="http://schemas.microsoft.com/office/drawing/2014/main" id="{DD408EE3-D18C-4EB4-AE8F-E78369574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176" y="3275086"/>
            <a:ext cx="3239270" cy="1053233"/>
          </a:xfrm>
          <a:prstGeom prst="homePlate">
            <a:avLst>
              <a:gd name="adj" fmla="val 91537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 lIns="98706" tIns="49353" rIns="98706" bIns="49353" anchor="ctr"/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Focus on connecting, </a:t>
            </a:r>
          </a:p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building relationships</a:t>
            </a:r>
          </a:p>
          <a:p>
            <a:pPr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and natural supports</a:t>
            </a:r>
          </a:p>
        </p:txBody>
      </p:sp>
      <p:sp>
        <p:nvSpPr>
          <p:cNvPr id="28695" name="AutoShape 27">
            <a:extLst>
              <a:ext uri="{FF2B5EF4-FFF2-40B4-BE49-F238E27FC236}">
                <a16:creationId xmlns:a16="http://schemas.microsoft.com/office/drawing/2014/main" id="{870DFA87-F516-4E87-9E49-3CE4FE56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901" y="3914252"/>
            <a:ext cx="3308447" cy="330326"/>
          </a:xfrm>
          <a:prstGeom prst="homePlate">
            <a:avLst>
              <a:gd name="adj" fmla="val 255123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706" tIns="49353" rIns="98706" bIns="4935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61"/>
              <a:t>‘Important to’ present</a:t>
            </a:r>
          </a:p>
        </p:txBody>
      </p:sp>
      <p:sp>
        <p:nvSpPr>
          <p:cNvPr id="28696" name="AutoShape 28">
            <a:extLst>
              <a:ext uri="{FF2B5EF4-FFF2-40B4-BE49-F238E27FC236}">
                <a16:creationId xmlns:a16="http://schemas.microsoft.com/office/drawing/2014/main" id="{027A92AF-3027-4752-9E7D-789F80142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49" y="3364285"/>
            <a:ext cx="3431239" cy="357997"/>
          </a:xfrm>
          <a:prstGeom prst="homePlate">
            <a:avLst>
              <a:gd name="adj" fmla="val 244140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706" tIns="49353" rIns="98706" bIns="49353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61"/>
              <a:t>‘Important to’ recognized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AA310406-B4F2-494F-9506-DB3F80DE165E}"/>
              </a:ext>
            </a:extLst>
          </p:cNvPr>
          <p:cNvSpPr txBox="1">
            <a:spLocks/>
          </p:cNvSpPr>
          <p:nvPr/>
        </p:nvSpPr>
        <p:spPr>
          <a:xfrm>
            <a:off x="-1" y="142310"/>
            <a:ext cx="10150475" cy="996166"/>
          </a:xfrm>
          <a:prstGeom prst="rect">
            <a:avLst/>
          </a:prstGeom>
        </p:spPr>
        <p:txBody>
          <a:bodyPr lIns="98715" tIns="49357" rIns="98715" bIns="49357"/>
          <a:lstStyle/>
          <a:p>
            <a:pPr algn="ctr">
              <a:defRPr/>
            </a:pPr>
            <a:r>
              <a:rPr lang="en-US" sz="4000" b="0" dirty="0">
                <a:latin typeface="Helvetica" pitchFamily="2" charset="0"/>
                <a:ea typeface="+mj-ea"/>
                <a:cs typeface="+mj-cs"/>
              </a:rPr>
              <a:t>Moving from Service Life to Community Life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D9C7CD-B68A-E04D-BB5F-31407F81870B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43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11ed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50475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"/>
          <p:cNvSpPr>
            <a:spLocks noGrp="1" noChangeArrowheads="1"/>
          </p:cNvSpPr>
          <p:nvPr>
            <p:ph type="title"/>
          </p:nvPr>
        </p:nvSpPr>
        <p:spPr>
          <a:xfrm>
            <a:off x="0" y="6157119"/>
            <a:ext cx="10150475" cy="1349305"/>
          </a:xfrm>
        </p:spPr>
        <p:txBody>
          <a:bodyPr lIns="101189" tIns="50593" rIns="101189" bIns="50593">
            <a:normAutofit fontScale="90000"/>
          </a:bodyPr>
          <a:lstStyle/>
          <a:p>
            <a:pPr eaLnBrk="1" hangingPunct="1"/>
            <a:br>
              <a:rPr lang="en-US" sz="3100" dirty="0">
                <a:solidFill>
                  <a:schemeClr val="bg2"/>
                </a:solidFill>
              </a:rPr>
            </a:br>
            <a:r>
              <a:rPr lang="en-US" sz="3100" dirty="0">
                <a:solidFill>
                  <a:schemeClr val="bg2"/>
                </a:solidFill>
              </a:rPr>
              <a:t>‘</a:t>
            </a:r>
            <a:r>
              <a:rPr lang="en-US" b="0" dirty="0">
                <a:solidFill>
                  <a:schemeClr val="bg2"/>
                </a:solidFill>
              </a:rPr>
              <a:t>Discontent is the first necessity of progress’  </a:t>
            </a:r>
            <a:r>
              <a:rPr lang="en-US" sz="3100" i="1" dirty="0">
                <a:solidFill>
                  <a:schemeClr val="bg2"/>
                </a:solidFill>
              </a:rPr>
              <a:t>-Thomas Edison</a:t>
            </a:r>
            <a:br>
              <a:rPr lang="en-US" sz="3100" dirty="0">
                <a:solidFill>
                  <a:schemeClr val="bg2"/>
                </a:solidFill>
              </a:rPr>
            </a:br>
            <a:endParaRPr lang="en-US" sz="310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CE4985-00E4-C448-845C-960AA839AD7C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06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" y="252995"/>
            <a:ext cx="10150474" cy="843315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latin typeface="Helvetica"/>
                <a:cs typeface="Helvetica"/>
              </a:rPr>
            </a:br>
            <a:r>
              <a:rPr lang="en-US" sz="4000" b="1" dirty="0">
                <a:solidFill>
                  <a:srgbClr val="B3C33C"/>
                </a:solidFill>
                <a:latin typeface="Helvetica"/>
                <a:cs typeface="Helvetica"/>
              </a:rPr>
              <a:t>Discontent</a:t>
            </a:r>
            <a:r>
              <a:rPr lang="en-US" sz="4000" b="1" dirty="0">
                <a:latin typeface="Helvetica"/>
                <a:cs typeface="Helvetica"/>
              </a:rPr>
              <a:t> is the Engine of Change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0461" y="1737519"/>
            <a:ext cx="8375904" cy="506165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4000" b="1" kern="1200" cap="all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endParaRPr lang="en-US" dirty="0">
              <a:solidFill>
                <a:srgbClr val="0066CC"/>
              </a:solidFill>
              <a:ea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" y="1737519"/>
            <a:ext cx="10150475" cy="4877173"/>
          </a:xfrm>
          <a:prstGeom prst="rect">
            <a:avLst/>
          </a:prstGeom>
          <a:noFill/>
          <a:ln w="19050">
            <a:noFill/>
          </a:ln>
        </p:spPr>
        <p:txBody>
          <a:bodyPr lIns="101360" tIns="50679" rIns="101360" bIns="50679"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FontTx/>
              <a:buNone/>
              <a:defRPr sz="2900">
                <a:solidFill>
                  <a:srgbClr val="00339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40000"/>
              <a:buFont typeface="Wingdings" charset="0"/>
              <a:buChar char="Ø"/>
              <a:defRPr sz="2500">
                <a:solidFill>
                  <a:srgbClr val="003399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200">
                <a:solidFill>
                  <a:srgbClr val="003399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</a:defRPr>
            </a:lvl9pPr>
          </a:lstStyle>
          <a:p>
            <a:pPr marL="279358" algn="ctr" defTabSz="914263" eaLnBrk="1" hangingPunct="1">
              <a:defRPr/>
            </a:pPr>
            <a:endParaRPr lang="en-US" sz="3600" b="0" dirty="0">
              <a:solidFill>
                <a:srgbClr val="B3C33C"/>
              </a:solidFill>
              <a:latin typeface="Helvetica"/>
              <a:cs typeface="Helvetica"/>
            </a:endParaRPr>
          </a:p>
          <a:p>
            <a:pPr marL="512685" indent="-233327" algn="ctr" defTabSz="914263" eaLnBrk="1" hangingPunct="1">
              <a:buFont typeface="Arial" pitchFamily="34" charset="0"/>
              <a:buChar char="•"/>
              <a:defRPr/>
            </a:pPr>
            <a:endParaRPr lang="en-US" sz="3600" b="0" dirty="0">
              <a:solidFill>
                <a:srgbClr val="B3C33C"/>
              </a:solidFill>
              <a:latin typeface="Helvetica"/>
              <a:cs typeface="Helvetica"/>
            </a:endParaRPr>
          </a:p>
          <a:p>
            <a:pPr marL="190500" indent="-190500" algn="ctr" defTabSz="93663" eaLnBrk="1" hangingPunct="1">
              <a:defRPr/>
            </a:pPr>
            <a:r>
              <a:rPr lang="en-US" sz="3600" b="0" dirty="0">
                <a:solidFill>
                  <a:schemeClr val="tx1"/>
                </a:solidFill>
                <a:latin typeface="Helvetica"/>
                <a:cs typeface="Helvetica"/>
              </a:rPr>
              <a:t>     </a:t>
            </a:r>
            <a:r>
              <a:rPr lang="en-US" sz="4000" dirty="0">
                <a:solidFill>
                  <a:schemeClr val="tx1"/>
                </a:solidFill>
                <a:latin typeface="Helvetica"/>
                <a:cs typeface="Helvetica"/>
              </a:rPr>
              <a:t>There are </a:t>
            </a:r>
            <a:r>
              <a:rPr lang="en-US" sz="4000" dirty="0">
                <a:solidFill>
                  <a:srgbClr val="B3C33C"/>
                </a:solidFill>
                <a:latin typeface="Helvetica"/>
                <a:cs typeface="Helvetica"/>
              </a:rPr>
              <a:t>2 kinds </a:t>
            </a:r>
            <a:r>
              <a:rPr lang="en-US" sz="4000" dirty="0">
                <a:solidFill>
                  <a:schemeClr val="tx1"/>
                </a:solidFill>
                <a:latin typeface="Helvetica"/>
                <a:cs typeface="Helvetica"/>
              </a:rPr>
              <a:t>of discontent</a:t>
            </a:r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457200" lvl="1" indent="-177800" algn="ctr" defTabSz="352425" eaLnBrk="1" hangingPunct="1">
              <a:buClr>
                <a:schemeClr val="tx1"/>
              </a:buClr>
              <a:buSzPct val="60000"/>
              <a:buFont typeface="Arial"/>
              <a:buChar char="•"/>
              <a:defRPr/>
            </a:pPr>
            <a:r>
              <a:rPr lang="en-US" sz="3600" b="0" dirty="0">
                <a:solidFill>
                  <a:schemeClr val="tx1"/>
                </a:solidFill>
                <a:latin typeface="Helvetica"/>
                <a:cs typeface="Helvetica"/>
              </a:rPr>
              <a:t>Cynical discontent</a:t>
            </a:r>
          </a:p>
          <a:p>
            <a:pPr marL="457200" lvl="1" indent="-177800" algn="ctr" defTabSz="352425" eaLnBrk="1" hangingPunct="1">
              <a:buClr>
                <a:schemeClr val="tx1"/>
              </a:buClr>
              <a:buSzPct val="60000"/>
              <a:buFont typeface="Arial"/>
              <a:buChar char="•"/>
              <a:defRPr/>
            </a:pPr>
            <a:r>
              <a:rPr lang="en-US" sz="3600" b="0" dirty="0">
                <a:solidFill>
                  <a:schemeClr val="tx1"/>
                </a:solidFill>
                <a:latin typeface="Helvetica"/>
                <a:cs typeface="Helvetica"/>
              </a:rPr>
              <a:t>Optimistic discontent</a:t>
            </a:r>
          </a:p>
          <a:p>
            <a:pPr marL="912677" lvl="1" indent="-285708" algn="ctr" defTabSz="914263" eaLnBrk="1" hangingPunct="1">
              <a:buSzPct val="60000"/>
              <a:buFont typeface="Wingdings" pitchFamily="2" charset="2"/>
              <a:buChar char="Ø"/>
              <a:defRPr/>
            </a:pPr>
            <a:endParaRPr lang="en-US" sz="3200" b="0" dirty="0">
              <a:solidFill>
                <a:srgbClr val="B3C33C"/>
              </a:solidFill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970BBD-EF54-684E-9DFC-CE0D7992E3FA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437" y="252995"/>
            <a:ext cx="9782863" cy="843315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solidFill>
                  <a:srgbClr val="B3C33C"/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rgbClr val="B3C33C"/>
                </a:solidFill>
                <a:latin typeface="Helvetica"/>
                <a:cs typeface="Helvetica"/>
              </a:rPr>
              <a:t>Cynical Discontent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0461" y="2023960"/>
            <a:ext cx="8375904" cy="506165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4000" b="1" kern="1200" cap="all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endParaRPr lang="en-US" dirty="0">
              <a:solidFill>
                <a:srgbClr val="0066CC"/>
              </a:solidFill>
              <a:ea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3762" y="1686634"/>
            <a:ext cx="9600658" cy="4877173"/>
          </a:xfrm>
          <a:prstGeom prst="rect">
            <a:avLst/>
          </a:prstGeom>
          <a:noFill/>
          <a:ln w="19050">
            <a:noFill/>
          </a:ln>
        </p:spPr>
        <p:txBody>
          <a:bodyPr lIns="101360" tIns="50679" rIns="101360" bIns="50679"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FontTx/>
              <a:buNone/>
              <a:defRPr sz="2900">
                <a:solidFill>
                  <a:srgbClr val="00339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40000"/>
              <a:buFont typeface="Wingdings" charset="0"/>
              <a:buChar char="Ø"/>
              <a:defRPr sz="2500">
                <a:solidFill>
                  <a:srgbClr val="003399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200">
                <a:solidFill>
                  <a:srgbClr val="003399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</a:defRPr>
            </a:lvl9pPr>
          </a:lstStyle>
          <a:p>
            <a:pPr marL="512685" indent="-233327" defTabSz="914263" eaLnBrk="1" hangingPunct="1">
              <a:defRPr/>
            </a:pPr>
            <a:endParaRPr lang="en-US" sz="1500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0" y="1839031"/>
            <a:ext cx="10150475" cy="2108288"/>
          </a:xfrm>
          <a:prstGeom prst="rect">
            <a:avLst/>
          </a:prstGeom>
        </p:spPr>
        <p:txBody>
          <a:bodyPr lIns="101360" tIns="50679" rIns="101360" bIns="5067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622" lvl="1" indent="0" algn="ctr" defTabSz="913292">
              <a:buNone/>
              <a:tabLst>
                <a:tab pos="1993758" algn="l"/>
              </a:tabLst>
              <a:defRPr/>
            </a:pPr>
            <a:r>
              <a:rPr lang="en-US" sz="3200" b="0" dirty="0">
                <a:latin typeface="Helvetica"/>
                <a:cs typeface="Helvetica"/>
              </a:rPr>
              <a:t>When you have discontent without hope </a:t>
            </a:r>
          </a:p>
          <a:p>
            <a:pPr marL="112622" lvl="1" indent="0" algn="ctr" defTabSz="913292">
              <a:buNone/>
              <a:tabLst>
                <a:tab pos="1993758" algn="l"/>
              </a:tabLst>
              <a:defRPr/>
            </a:pPr>
            <a:r>
              <a:rPr lang="en-US" sz="3200" b="0" dirty="0">
                <a:latin typeface="Helvetica"/>
                <a:cs typeface="Helvetica"/>
              </a:rPr>
              <a:t>you get cynical discontent which results in: </a:t>
            </a:r>
          </a:p>
          <a:p>
            <a:pPr marL="112622" lvl="1" indent="0" defTabSz="913292">
              <a:buNone/>
              <a:tabLst>
                <a:tab pos="1993758" algn="l"/>
              </a:tabLst>
              <a:defRPr/>
            </a:pPr>
            <a:endParaRPr lang="en-US" sz="3200" b="0" dirty="0">
              <a:latin typeface="Helvetica"/>
              <a:cs typeface="Helvetica"/>
            </a:endParaRPr>
          </a:p>
          <a:p>
            <a:pPr marL="0" indent="0" defTabSz="913292">
              <a:tabLst>
                <a:tab pos="1993758" algn="l"/>
              </a:tabLst>
              <a:defRPr/>
            </a:pPr>
            <a:endParaRPr lang="en-US" sz="2400" b="0" dirty="0">
              <a:latin typeface="Helvetica"/>
              <a:cs typeface="Helvetica"/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78" y="3524708"/>
            <a:ext cx="88430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9EF2DB-189D-744D-84F8-7761064E4863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77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437" y="589404"/>
            <a:ext cx="9782863" cy="843315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B3C33C"/>
                </a:solidFill>
                <a:latin typeface="Helvetica"/>
                <a:cs typeface="Helvetica"/>
              </a:rPr>
              <a:t>Optimistic Discontent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0461" y="2023960"/>
            <a:ext cx="8375904" cy="506165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4000" b="1" kern="1200" cap="all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endParaRPr lang="en-US" dirty="0">
              <a:solidFill>
                <a:srgbClr val="0066CC"/>
              </a:solidFill>
              <a:ea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3762" y="1686634"/>
            <a:ext cx="9600658" cy="4877173"/>
          </a:xfrm>
          <a:prstGeom prst="rect">
            <a:avLst/>
          </a:prstGeom>
          <a:noFill/>
          <a:ln w="19050">
            <a:noFill/>
          </a:ln>
        </p:spPr>
        <p:txBody>
          <a:bodyPr lIns="101360" tIns="50679" rIns="101360" bIns="50679"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FontTx/>
              <a:buNone/>
              <a:defRPr sz="2900">
                <a:solidFill>
                  <a:srgbClr val="00339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40000"/>
              <a:buFont typeface="Wingdings" charset="0"/>
              <a:buChar char="Ø"/>
              <a:defRPr sz="2500">
                <a:solidFill>
                  <a:srgbClr val="003399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200">
                <a:solidFill>
                  <a:srgbClr val="003399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1900">
                <a:solidFill>
                  <a:srgbClr val="003399"/>
                </a:solidFill>
                <a:latin typeface="+mn-lt"/>
              </a:defRPr>
            </a:lvl9pPr>
          </a:lstStyle>
          <a:p>
            <a:pPr marL="512685" indent="-233327" defTabSz="914263" eaLnBrk="1" hangingPunct="1">
              <a:defRPr/>
            </a:pPr>
            <a:endParaRPr lang="en-US" sz="1500" dirty="0"/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198438" y="1602299"/>
            <a:ext cx="9809306" cy="45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0" tIns="50679" rIns="101360" bIns="50679"/>
          <a:lstStyle/>
          <a:p>
            <a:pPr marL="512078" indent="-401214" defTabSz="913292">
              <a:lnSpc>
                <a:spcPct val="80000"/>
              </a:lnSpc>
              <a:spcBef>
                <a:spcPct val="20000"/>
              </a:spcBef>
            </a:pPr>
            <a:endParaRPr lang="en-US" b="0" dirty="0">
              <a:latin typeface="Helvetica"/>
              <a:cs typeface="Helvetica"/>
            </a:endParaRPr>
          </a:p>
          <a:p>
            <a:pPr marL="512078" indent="-401214" defTabSz="913292">
              <a:lnSpc>
                <a:spcPct val="80000"/>
              </a:lnSpc>
              <a:spcBef>
                <a:spcPts val="1272"/>
              </a:spcBef>
            </a:pPr>
            <a:r>
              <a:rPr lang="en-US" sz="2800" dirty="0">
                <a:latin typeface="Helvetica"/>
                <a:cs typeface="Helvetica"/>
              </a:rPr>
              <a:t>Requires hope based on trust that is created when there is</a:t>
            </a:r>
            <a:r>
              <a:rPr lang="en-US" sz="2800" b="0" dirty="0">
                <a:latin typeface="Helvetica"/>
                <a:cs typeface="Helvetica"/>
              </a:rPr>
              <a:t>:</a:t>
            </a:r>
          </a:p>
          <a:p>
            <a:pPr marL="512078" indent="-401214" defTabSz="913292">
              <a:lnSpc>
                <a:spcPct val="80000"/>
              </a:lnSpc>
              <a:spcBef>
                <a:spcPts val="1272"/>
              </a:spcBef>
            </a:pPr>
            <a:endParaRPr lang="en-US" b="0" dirty="0">
              <a:latin typeface="Helvetica"/>
              <a:cs typeface="Helvetica"/>
            </a:endParaRPr>
          </a:p>
          <a:p>
            <a:pPr marL="512078" indent="-401214" defTabSz="913292">
              <a:lnSpc>
                <a:spcPct val="80000"/>
              </a:lnSpc>
              <a:spcBef>
                <a:spcPts val="1272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B3C33C"/>
                </a:solidFill>
                <a:latin typeface="Helvetica"/>
                <a:cs typeface="Helvetica"/>
              </a:rPr>
              <a:t>A history of acting </a:t>
            </a:r>
            <a:r>
              <a:rPr lang="en-US" sz="2800" b="0" dirty="0">
                <a:latin typeface="Helvetica"/>
                <a:cs typeface="Helvetica"/>
              </a:rPr>
              <a:t>on things that can be changed</a:t>
            </a:r>
          </a:p>
          <a:p>
            <a:pPr marL="512078" indent="-401214" defTabSz="913292">
              <a:lnSpc>
                <a:spcPct val="80000"/>
              </a:lnSpc>
              <a:spcBef>
                <a:spcPts val="1272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B3C33C"/>
                </a:solidFill>
                <a:latin typeface="Helvetica"/>
                <a:cs typeface="Helvetica"/>
              </a:rPr>
              <a:t>Honesty</a:t>
            </a:r>
            <a:r>
              <a:rPr lang="en-US" sz="2800" b="0" dirty="0">
                <a:latin typeface="Helvetica"/>
                <a:cs typeface="Helvetica"/>
              </a:rPr>
              <a:t> about those things that will </a:t>
            </a:r>
            <a:r>
              <a:rPr lang="en-US" sz="2800" dirty="0">
                <a:solidFill>
                  <a:srgbClr val="B3C33C"/>
                </a:solidFill>
                <a:latin typeface="Helvetica"/>
                <a:cs typeface="Helvetica"/>
              </a:rPr>
              <a:t>take time to change</a:t>
            </a:r>
          </a:p>
          <a:p>
            <a:pPr marL="512078" indent="-401214" defTabSz="913292">
              <a:lnSpc>
                <a:spcPct val="80000"/>
              </a:lnSpc>
              <a:spcBef>
                <a:spcPts val="1272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B3C33C"/>
                </a:solidFill>
                <a:latin typeface="Helvetica"/>
                <a:cs typeface="Helvetica"/>
              </a:rPr>
              <a:t>Progress in acting </a:t>
            </a:r>
            <a:r>
              <a:rPr lang="en-US" sz="2800" b="0" dirty="0">
                <a:latin typeface="Helvetica"/>
                <a:cs typeface="Helvetica"/>
              </a:rPr>
              <a:t>on the things that take time</a:t>
            </a:r>
          </a:p>
          <a:p>
            <a:pPr marL="512078" indent="-401214" defTabSz="913292">
              <a:lnSpc>
                <a:spcPct val="80000"/>
              </a:lnSpc>
              <a:spcBef>
                <a:spcPct val="20000"/>
              </a:spcBef>
            </a:pPr>
            <a:endParaRPr lang="en-US" sz="2800" b="0" dirty="0">
              <a:latin typeface="Helvetica"/>
              <a:cs typeface="Helvetica"/>
            </a:endParaRPr>
          </a:p>
          <a:p>
            <a:pPr marL="512078" indent="-401214" defTabSz="913292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b="0" dirty="0">
              <a:latin typeface="Helvetica"/>
              <a:cs typeface="Helvetica"/>
            </a:endParaRPr>
          </a:p>
          <a:p>
            <a:pPr marL="512078" indent="-401214" defTabSz="913292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Helvetica"/>
                <a:cs typeface="Helvetica"/>
              </a:rPr>
              <a:t>Where cynical discontent is dominant</a:t>
            </a:r>
            <a:endParaRPr lang="en-US" sz="2700" dirty="0">
              <a:latin typeface="Helvetica"/>
              <a:cs typeface="Helvetica"/>
            </a:endParaRPr>
          </a:p>
          <a:p>
            <a:pPr marL="512078" indent="-401214" defTabSz="913292">
              <a:lnSpc>
                <a:spcPct val="80000"/>
              </a:lnSpc>
              <a:spcBef>
                <a:spcPct val="20000"/>
              </a:spcBef>
            </a:pPr>
            <a:r>
              <a:rPr lang="en-US" sz="2700" b="0" dirty="0">
                <a:solidFill>
                  <a:srgbClr val="00B050"/>
                </a:solidFill>
                <a:latin typeface="Helvetica"/>
                <a:cs typeface="Helvetica"/>
              </a:rPr>
              <a:t>						</a:t>
            </a:r>
            <a:r>
              <a:rPr lang="en-US" sz="2700" dirty="0">
                <a:solidFill>
                  <a:srgbClr val="B3C33C"/>
                </a:solidFill>
                <a:latin typeface="Helvetica"/>
                <a:cs typeface="Helvetica"/>
              </a:rPr>
              <a:t>	 …trust </a:t>
            </a:r>
            <a:r>
              <a:rPr lang="en-US" sz="2700" dirty="0">
                <a:latin typeface="Helvetica"/>
                <a:cs typeface="Helvetica"/>
              </a:rPr>
              <a:t>must be created</a:t>
            </a:r>
          </a:p>
          <a:p>
            <a:pPr marL="512078" indent="-401214" defTabSz="913292">
              <a:lnSpc>
                <a:spcPct val="80000"/>
              </a:lnSpc>
              <a:spcBef>
                <a:spcPct val="20000"/>
              </a:spcBef>
            </a:pPr>
            <a:endParaRPr lang="en-US" b="0" dirty="0">
              <a:latin typeface="Helvetica"/>
              <a:cs typeface="Helvetic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97B785-8CC0-C24E-8A89-FCAB33FB8CA2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14098" y="2449336"/>
            <a:ext cx="9896713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4098" y="6209118"/>
            <a:ext cx="9896713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5324" y="4543569"/>
            <a:ext cx="9896713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74" name="Rectangle 5"/>
          <p:cNvSpPr>
            <a:spLocks noGrp="1" noChangeArrowheads="1"/>
          </p:cNvSpPr>
          <p:nvPr/>
        </p:nvSpPr>
        <p:spPr bwMode="auto">
          <a:xfrm>
            <a:off x="3059249" y="3974125"/>
            <a:ext cx="6784606" cy="15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0" tIns="50679" rIns="101360" bIns="50679"/>
          <a:lstStyle/>
          <a:p>
            <a:pPr defTabSz="913292">
              <a:lnSpc>
                <a:spcPct val="90000"/>
              </a:lnSpc>
              <a:spcBef>
                <a:spcPct val="20000"/>
              </a:spcBef>
            </a:pPr>
            <a:endParaRPr lang="en-US" sz="2200" b="0" dirty="0">
              <a:latin typeface="Arial" pitchFamily="34" charset="0"/>
            </a:endParaRPr>
          </a:p>
          <a:p>
            <a:pPr defTabSz="913292">
              <a:lnSpc>
                <a:spcPct val="90000"/>
              </a:lnSpc>
              <a:spcBef>
                <a:spcPct val="20000"/>
              </a:spcBef>
            </a:pPr>
            <a:r>
              <a:rPr lang="en-US" sz="2200" b="0" dirty="0">
                <a:latin typeface="Arial" pitchFamily="34" charset="0"/>
              </a:rPr>
              <a:t>Any changes an organization makes to it’s practices, structure or rules that result in positive differences  in the lives of  people.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0" y="2386384"/>
            <a:ext cx="1663222" cy="6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4" rIns="91427" bIns="45714">
            <a:spAutoFit/>
          </a:bodyPr>
          <a:lstStyle/>
          <a:p>
            <a:pPr eaLnBrk="0" hangingPunct="0"/>
            <a:r>
              <a:rPr lang="en-US" sz="3400" dirty="0">
                <a:solidFill>
                  <a:srgbClr val="B3C33C"/>
                </a:solidFill>
                <a:latin typeface="Helvetica"/>
                <a:cs typeface="Helvetica"/>
              </a:rPr>
              <a:t>Level 1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38362" y="4406499"/>
            <a:ext cx="1663222" cy="6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4" rIns="91427" bIns="45714">
            <a:spAutoFit/>
          </a:bodyPr>
          <a:lstStyle/>
          <a:p>
            <a:pPr eaLnBrk="0" hangingPunct="0"/>
            <a:r>
              <a:rPr lang="en-US" sz="3400" dirty="0">
                <a:solidFill>
                  <a:srgbClr val="B3C33C"/>
                </a:solidFill>
                <a:latin typeface="Helvetica"/>
                <a:cs typeface="Helvetica"/>
              </a:rPr>
              <a:t>Level 2</a:t>
            </a: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14098" y="6335407"/>
            <a:ext cx="1663222" cy="6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4" rIns="91427" bIns="45714">
            <a:spAutoFit/>
          </a:bodyPr>
          <a:lstStyle/>
          <a:p>
            <a:pPr eaLnBrk="0" hangingPunct="0"/>
            <a:r>
              <a:rPr lang="en-US" sz="3400" dirty="0">
                <a:solidFill>
                  <a:srgbClr val="B3C33C"/>
                </a:solidFill>
                <a:latin typeface="Helvetica"/>
                <a:cs typeface="Helvetica"/>
              </a:rPr>
              <a:t>Level 3</a:t>
            </a: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3059241" y="2146945"/>
            <a:ext cx="6513221" cy="1066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01339" tIns="50669" rIns="101339" bIns="50669"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2200" b="0" dirty="0">
                <a:latin typeface="Arial" pitchFamily="34" charset="0"/>
                <a:cs typeface="Arial" pitchFamily="34" charset="0"/>
              </a:rPr>
              <a:t>Any change  that results in  a positive difference in the lives of people who use services or in your own work life. </a:t>
            </a: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2955271" y="6082417"/>
            <a:ext cx="7209304" cy="1066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01339" tIns="50669" rIns="101339" bIns="50669"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2200" b="0" dirty="0">
                <a:latin typeface="Arial" pitchFamily="34" charset="0"/>
                <a:cs typeface="Arial" pitchFamily="34" charset="0"/>
              </a:rPr>
              <a:t>Any change in practice, structure and rules made at the system level.  These changes have an effect on many organizations, and therefore many peoples</a:t>
            </a:r>
            <a:r>
              <a:rPr lang="en-US" altLang="en-US" sz="2200" b="0" dirty="0">
                <a:latin typeface="Arial" pitchFamily="34" charset="0"/>
                <a:cs typeface="Arial" pitchFamily="34" charset="0"/>
              </a:rPr>
              <a:t>’</a:t>
            </a:r>
            <a:r>
              <a:rPr lang="en-US" sz="2200" b="0" dirty="0">
                <a:latin typeface="Arial" pitchFamily="34" charset="0"/>
                <a:cs typeface="Arial" pitchFamily="34" charset="0"/>
              </a:rPr>
              <a:t> lives.</a:t>
            </a:r>
          </a:p>
        </p:txBody>
      </p:sp>
      <p:sp>
        <p:nvSpPr>
          <p:cNvPr id="32780" name="AutoShape 21"/>
          <p:cNvSpPr>
            <a:spLocks noChangeArrowheads="1"/>
          </p:cNvSpPr>
          <p:nvPr/>
        </p:nvSpPr>
        <p:spPr bwMode="auto">
          <a:xfrm>
            <a:off x="1607167" y="2214612"/>
            <a:ext cx="1060866" cy="917055"/>
          </a:xfrm>
          <a:prstGeom prst="rightArrow">
            <a:avLst>
              <a:gd name="adj1" fmla="val 50000"/>
              <a:gd name="adj2" fmla="val 41663"/>
            </a:avLst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 lIns="91427" tIns="45714" rIns="91427" bIns="45714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81" name="Line 24"/>
          <p:cNvSpPr>
            <a:spLocks noChangeShapeType="1"/>
          </p:cNvSpPr>
          <p:nvPr/>
        </p:nvSpPr>
        <p:spPr bwMode="auto">
          <a:xfrm>
            <a:off x="14098" y="1737519"/>
            <a:ext cx="1015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endParaRPr lang="en-US"/>
          </a:p>
        </p:txBody>
      </p:sp>
      <p:sp>
        <p:nvSpPr>
          <p:cNvPr id="32782" name="Line 25"/>
          <p:cNvSpPr>
            <a:spLocks noChangeShapeType="1"/>
          </p:cNvSpPr>
          <p:nvPr/>
        </p:nvSpPr>
        <p:spPr bwMode="auto">
          <a:xfrm>
            <a:off x="14098" y="3670179"/>
            <a:ext cx="10180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endParaRPr lang="en-US"/>
          </a:p>
        </p:txBody>
      </p:sp>
      <p:sp>
        <p:nvSpPr>
          <p:cNvPr id="32783" name="Line 26"/>
          <p:cNvSpPr>
            <a:spLocks noChangeShapeType="1"/>
          </p:cNvSpPr>
          <p:nvPr/>
        </p:nvSpPr>
        <p:spPr bwMode="auto">
          <a:xfrm>
            <a:off x="14098" y="5660754"/>
            <a:ext cx="1015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67860" y="347868"/>
            <a:ext cx="9544266" cy="1264973"/>
          </a:xfrm>
          <a:prstGeom prst="rect">
            <a:avLst/>
          </a:prstGeom>
        </p:spPr>
        <p:txBody>
          <a:bodyPr lIns="101360" tIns="50679" rIns="101360" bIns="50679">
            <a:normAutofit fontScale="97500"/>
          </a:bodyPr>
          <a:lstStyle/>
          <a:p>
            <a:pPr algn="ctr" eaLnBrk="0" hangingPunct="0">
              <a:defRPr/>
            </a:pPr>
            <a:r>
              <a:rPr lang="en-US" sz="4400" dirty="0">
                <a:solidFill>
                  <a:srgbClr val="B3C33C"/>
                </a:solidFill>
                <a:latin typeface="Helvetica"/>
                <a:ea typeface="+mj-ea"/>
                <a:cs typeface="Helvetica"/>
              </a:rPr>
              <a:t>Levels of Change</a:t>
            </a:r>
          </a:p>
        </p:txBody>
      </p:sp>
      <p:sp>
        <p:nvSpPr>
          <p:cNvPr id="32785" name="AutoShape 21"/>
          <p:cNvSpPr>
            <a:spLocks noChangeArrowheads="1"/>
          </p:cNvSpPr>
          <p:nvPr/>
        </p:nvSpPr>
        <p:spPr bwMode="auto">
          <a:xfrm>
            <a:off x="1652171" y="4249110"/>
            <a:ext cx="1060866" cy="917055"/>
          </a:xfrm>
          <a:prstGeom prst="rightArrow">
            <a:avLst>
              <a:gd name="adj1" fmla="val 50000"/>
              <a:gd name="adj2" fmla="val 41663"/>
            </a:avLst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 lIns="91427" tIns="45714" rIns="91427" bIns="45714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86" name="AutoShape 21"/>
          <p:cNvSpPr>
            <a:spLocks noChangeArrowheads="1"/>
          </p:cNvSpPr>
          <p:nvPr/>
        </p:nvSpPr>
        <p:spPr bwMode="auto">
          <a:xfrm>
            <a:off x="1652171" y="6093863"/>
            <a:ext cx="1060866" cy="917055"/>
          </a:xfrm>
          <a:prstGeom prst="rightArrow">
            <a:avLst>
              <a:gd name="adj1" fmla="val 50000"/>
              <a:gd name="adj2" fmla="val 41663"/>
            </a:avLst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 lIns="91427" tIns="45714" rIns="91427" bIns="45714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1EAA7D-0AD5-584A-B1C6-EDF51F589115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23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pect"/>
          <p:cNvPicPr>
            <a:picLocks noChangeAspect="1" noChangeArrowheads="1"/>
          </p:cNvPicPr>
          <p:nvPr/>
        </p:nvPicPr>
        <p:blipFill>
          <a:blip r:embed="rId3" cstate="print"/>
          <a:srcRect l="3654"/>
          <a:stretch>
            <a:fillRect/>
          </a:stretch>
        </p:blipFill>
        <p:spPr bwMode="auto">
          <a:xfrm>
            <a:off x="1112837" y="172244"/>
            <a:ext cx="8001000" cy="728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9769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873F0-690F-9D42-A574-995362CC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329" y="442119"/>
            <a:ext cx="8601816" cy="88863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B3C33C"/>
                </a:solidFill>
                <a:latin typeface="Helvetica" pitchFamily="2" charset="0"/>
              </a:rPr>
              <a:t>Breakout rooms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259FF6-83D8-BA4B-94CD-E77CAA80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26" y="1661319"/>
            <a:ext cx="9667622" cy="5181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rgbClr val="2D568D"/>
                </a:solidFill>
              </a:rPr>
              <a:t>Facilitator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Keep things moving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Remind of 1 person at a time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Encourage everyone to participate</a:t>
            </a:r>
            <a:endParaRPr lang="en-US" sz="2800" b="1" dirty="0">
              <a:solidFill>
                <a:schemeClr val="accent6"/>
              </a:solidFill>
            </a:endParaRPr>
          </a:p>
          <a:p>
            <a:pPr algn="l"/>
            <a:r>
              <a:rPr lang="en-US" sz="2800" b="1" dirty="0">
                <a:solidFill>
                  <a:srgbClr val="A24694"/>
                </a:solidFill>
              </a:rPr>
              <a:t>Timekeeper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Keep eye on the clock and give people reminders of how much time is left. 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When using timed rounds, let people know when their time is about to end</a:t>
            </a:r>
          </a:p>
          <a:p>
            <a:pPr algn="l"/>
            <a:r>
              <a:rPr lang="en-US" sz="2800" b="1" dirty="0">
                <a:solidFill>
                  <a:srgbClr val="40A7B9"/>
                </a:solidFill>
              </a:rPr>
              <a:t>Recorder/Reporter 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Keep notes for the group – point form is fine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Report back to larger group – either verbally or in Chat based on request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89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873F0-690F-9D42-A574-995362CC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329" y="86888"/>
            <a:ext cx="8601816" cy="88863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B3C33C"/>
                </a:solidFill>
                <a:latin typeface="Helvetica" pitchFamily="2" charset="0"/>
              </a:rPr>
              <a:t>Practical application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259FF6-83D8-BA4B-94CD-E77CAA80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26" y="1051719"/>
            <a:ext cx="9667622" cy="5867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2D568D"/>
                </a:solidFill>
              </a:rPr>
              <a:t>Life Trajectory</a:t>
            </a:r>
            <a:endParaRPr lang="en-US" sz="2800" b="1" dirty="0">
              <a:solidFill>
                <a:schemeClr val="accent4"/>
              </a:solidFill>
            </a:endParaRP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Look for opportunities to use this tool – ask about what a good life looks like and what people don’t want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Pay attention to activities or situations that are leading people to lives they don’t want</a:t>
            </a:r>
          </a:p>
          <a:p>
            <a:pPr algn="l"/>
            <a:r>
              <a:rPr lang="en-US" sz="2800" b="1" dirty="0">
                <a:solidFill>
                  <a:srgbClr val="F27035"/>
                </a:solidFill>
              </a:rPr>
              <a:t>Integrated Supports/ Support Sequence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Pay attention to paid supported being provided and ask yourself if they are really necessary and why? </a:t>
            </a:r>
          </a:p>
          <a:p>
            <a:pPr algn="l"/>
            <a:r>
              <a:rPr lang="en-US" sz="2800" b="1" dirty="0">
                <a:solidFill>
                  <a:srgbClr val="A24694"/>
                </a:solidFill>
              </a:rPr>
              <a:t>Change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Look for opportunities to create or advocate for Level 1, 2 and 3 change</a:t>
            </a:r>
          </a:p>
        </p:txBody>
      </p:sp>
    </p:spTree>
    <p:extLst>
      <p:ext uri="{BB962C8B-B14F-4D97-AF65-F5344CB8AC3E}">
        <p14:creationId xmlns:p14="http://schemas.microsoft.com/office/powerpoint/2010/main" val="188445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D83B-25BD-EC44-A4FB-702DEDC6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44" y="33557"/>
            <a:ext cx="8754785" cy="1467018"/>
          </a:xfrm>
        </p:spPr>
        <p:txBody>
          <a:bodyPr/>
          <a:lstStyle/>
          <a:p>
            <a:pPr algn="ctr"/>
            <a:r>
              <a:rPr lang="en-US" dirty="0"/>
              <a:t>What is Community?</a:t>
            </a:r>
          </a:p>
        </p:txBody>
      </p:sp>
      <p:pic>
        <p:nvPicPr>
          <p:cNvPr id="6" name="Online Media 5" descr="What is Community?">
            <a:hlinkClick r:id="" action="ppaction://media"/>
            <a:extLst>
              <a:ext uri="{FF2B5EF4-FFF2-40B4-BE49-F238E27FC236}">
                <a16:creationId xmlns:a16="http://schemas.microsoft.com/office/drawing/2014/main" id="{AD09A438-CCDA-4E45-A018-3C36A14F61B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32719"/>
            <a:ext cx="10150475" cy="61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BF20FEE5-4084-8F41-BE16-16BE7E11FD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0" t="23575" r="21473" b="16368"/>
          <a:stretch/>
        </p:blipFill>
        <p:spPr>
          <a:xfrm>
            <a:off x="0" y="-109995"/>
            <a:ext cx="10150475" cy="76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7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2FB4826-4AD6-C146-B8A0-4828956A29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 t="22374" r="20269" b="15405"/>
          <a:stretch/>
        </p:blipFill>
        <p:spPr>
          <a:xfrm>
            <a:off x="0" y="0"/>
            <a:ext cx="10150475" cy="76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8"/>
          <p:cNvSpPr txBox="1">
            <a:spLocks noChangeArrowheads="1"/>
          </p:cNvSpPr>
          <p:nvPr/>
        </p:nvSpPr>
        <p:spPr bwMode="auto">
          <a:xfrm>
            <a:off x="57511" y="252995"/>
            <a:ext cx="10035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1300"/>
              </a:spcBef>
              <a:buSzPct val="50000"/>
              <a:buFont typeface="Wingdings" charset="2"/>
              <a:buChar char="¥"/>
              <a:defRPr sz="2400">
                <a:solidFill>
                  <a:srgbClr val="262626"/>
                </a:solidFill>
                <a:latin typeface="Tw Cen MT" charset="0"/>
              </a:defRPr>
            </a:lvl1pPr>
            <a:lvl2pPr marL="742950" indent="-285750">
              <a:lnSpc>
                <a:spcPct val="85000"/>
              </a:lnSpc>
              <a:spcBef>
                <a:spcPts val="600"/>
              </a:spcBef>
              <a:buSzPct val="50000"/>
              <a:buFont typeface="Wingdings" charset="2"/>
              <a:buChar char="«"/>
              <a:defRPr sz="2400">
                <a:solidFill>
                  <a:srgbClr val="262626"/>
                </a:solidFill>
                <a:latin typeface="Tw Cen MT" charset="0"/>
              </a:defRPr>
            </a:lvl2pPr>
            <a:lvl3pPr marL="1143000" indent="-228600">
              <a:lnSpc>
                <a:spcPct val="85000"/>
              </a:lnSpc>
              <a:spcBef>
                <a:spcPts val="600"/>
              </a:spcBef>
              <a:buFont typeface="Arial" charset="0"/>
              <a:buChar char="•"/>
              <a:defRPr sz="2000">
                <a:solidFill>
                  <a:srgbClr val="262626"/>
                </a:solidFill>
                <a:latin typeface="Tw Cen MT" charset="0"/>
              </a:defRPr>
            </a:lvl3pPr>
            <a:lvl4pPr marL="1600200" indent="-228600">
              <a:lnSpc>
                <a:spcPct val="85000"/>
              </a:lnSpc>
              <a:spcBef>
                <a:spcPts val="600"/>
              </a:spcBef>
              <a:buFont typeface="Courier New" charset="0"/>
              <a:buChar char="o"/>
              <a:defRPr>
                <a:solidFill>
                  <a:srgbClr val="262626"/>
                </a:solidFill>
                <a:latin typeface="Tw Cen MT" charset="0"/>
              </a:defRPr>
            </a:lvl4pPr>
            <a:lvl5pPr marL="2057400" indent="-228600">
              <a:lnSpc>
                <a:spcPct val="85000"/>
              </a:lnSpc>
              <a:spcBef>
                <a:spcPts val="600"/>
              </a:spcBef>
              <a:buFont typeface="Wingdings" charset="2"/>
              <a:buChar char="§"/>
              <a:defRPr>
                <a:solidFill>
                  <a:srgbClr val="262626"/>
                </a:solidFill>
                <a:latin typeface="Tw Cen MT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>
                <a:solidFill>
                  <a:srgbClr val="262626"/>
                </a:solidFill>
                <a:latin typeface="Tw Cen MT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>
                <a:solidFill>
                  <a:srgbClr val="262626"/>
                </a:solidFill>
                <a:latin typeface="Tw Cen MT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>
                <a:solidFill>
                  <a:srgbClr val="262626"/>
                </a:solidFill>
                <a:latin typeface="Tw Cen MT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>
                <a:solidFill>
                  <a:srgbClr val="262626"/>
                </a:solidFill>
                <a:latin typeface="Tw Cen MT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000" dirty="0">
                <a:solidFill>
                  <a:schemeClr val="tx1"/>
                </a:solidFill>
                <a:latin typeface="Helvetica" pitchFamily="2" charset="0"/>
              </a:rPr>
              <a:t>Vision &amp; Trajectory for a Good Life</a:t>
            </a:r>
          </a:p>
        </p:txBody>
      </p:sp>
      <p:cxnSp>
        <p:nvCxnSpPr>
          <p:cNvPr id="50178" name="Straight Arrow Connector 29"/>
          <p:cNvCxnSpPr>
            <a:cxnSpLocks noChangeShapeType="1"/>
          </p:cNvCxnSpPr>
          <p:nvPr/>
        </p:nvCxnSpPr>
        <p:spPr bwMode="auto">
          <a:xfrm flipV="1">
            <a:off x="345644" y="2728119"/>
            <a:ext cx="4729593" cy="2496924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29"/>
          <p:cNvCxnSpPr>
            <a:cxnSpLocks noChangeShapeType="1"/>
          </p:cNvCxnSpPr>
          <p:nvPr/>
        </p:nvCxnSpPr>
        <p:spPr bwMode="auto">
          <a:xfrm>
            <a:off x="345644" y="5225041"/>
            <a:ext cx="5567793" cy="616656"/>
          </a:xfrm>
          <a:prstGeom prst="straightConnector1">
            <a:avLst/>
          </a:prstGeom>
          <a:ln>
            <a:prstDash val="dash"/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5325990" y="1033712"/>
            <a:ext cx="4373366" cy="3090101"/>
          </a:xfrm>
          <a:prstGeom prst="cloud">
            <a:avLst/>
          </a:prstGeom>
          <a:solidFill>
            <a:srgbClr val="59C6D5">
              <a:alpha val="48000"/>
            </a:srgbClr>
          </a:solidFill>
          <a:ln>
            <a:solidFill>
              <a:srgbClr val="0C0D0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 b="0" i="1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r>
              <a:rPr lang="en-US" altLang="en-US" b="0" i="1" dirty="0">
                <a:solidFill>
                  <a:srgbClr val="000000"/>
                </a:solidFill>
                <a:latin typeface="Helvetica" pitchFamily="2" charset="0"/>
              </a:rPr>
              <a:t>Friends, family, </a:t>
            </a:r>
          </a:p>
          <a:p>
            <a:pPr algn="ctr"/>
            <a:r>
              <a:rPr lang="en-US" altLang="en-US" b="0" i="1" dirty="0">
                <a:solidFill>
                  <a:srgbClr val="000000"/>
                </a:solidFill>
                <a:latin typeface="Helvetica" pitchFamily="2" charset="0"/>
              </a:rPr>
              <a:t>enough money, </a:t>
            </a:r>
          </a:p>
          <a:p>
            <a:pPr algn="ctr"/>
            <a:r>
              <a:rPr lang="en-US" altLang="en-US" b="0" i="1" dirty="0">
                <a:solidFill>
                  <a:srgbClr val="000000"/>
                </a:solidFill>
                <a:latin typeface="Helvetica" pitchFamily="2" charset="0"/>
              </a:rPr>
              <a:t>job I like, home, faith, vacations, health, choice, freedom</a:t>
            </a:r>
            <a:endParaRPr lang="en-US" altLang="en-US" b="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endParaRPr lang="en-US" altLang="en-US" b="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50181" name="Group 12"/>
          <p:cNvGrpSpPr>
            <a:grpSpLocks/>
          </p:cNvGrpSpPr>
          <p:nvPr/>
        </p:nvGrpSpPr>
        <p:grpSpPr bwMode="auto">
          <a:xfrm>
            <a:off x="6144473" y="4760483"/>
            <a:ext cx="3868422" cy="2292475"/>
            <a:chOff x="2642394" y="3647187"/>
            <a:chExt cx="3947764" cy="2745852"/>
          </a:xfrm>
          <a:solidFill>
            <a:srgbClr val="9AC869"/>
          </a:solidFill>
        </p:grpSpPr>
        <p:sp>
          <p:nvSpPr>
            <p:cNvPr id="14" name="Cloud 13"/>
            <p:cNvSpPr/>
            <p:nvPr/>
          </p:nvSpPr>
          <p:spPr>
            <a:xfrm>
              <a:off x="2642394" y="3647187"/>
              <a:ext cx="3947764" cy="2745852"/>
            </a:xfrm>
            <a:prstGeom prst="cloud">
              <a:avLst/>
            </a:prstGeom>
            <a:grpFill/>
            <a:ln>
              <a:solidFill>
                <a:srgbClr val="0C0D0D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71" dirty="0">
                <a:solidFill>
                  <a:prstClr val="black"/>
                </a:solidFill>
              </a:endParaRPr>
            </a:p>
          </p:txBody>
        </p:sp>
        <p:sp>
          <p:nvSpPr>
            <p:cNvPr id="50185" name="Rectangle 14"/>
            <p:cNvSpPr>
              <a:spLocks noChangeArrowheads="1"/>
            </p:cNvSpPr>
            <p:nvPr/>
          </p:nvSpPr>
          <p:spPr bwMode="auto">
            <a:xfrm>
              <a:off x="3435203" y="4029644"/>
              <a:ext cx="2419227" cy="10896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656" b="0" dirty="0">
                  <a:solidFill>
                    <a:srgbClr val="000000"/>
                  </a:solidFill>
                  <a:latin typeface="Helvetica" pitchFamily="2" charset="0"/>
                </a:rPr>
                <a:t>Vision of What I Don’t Want</a:t>
              </a:r>
            </a:p>
          </p:txBody>
        </p:sp>
        <p:pic>
          <p:nvPicPr>
            <p:cNvPr id="5018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446" y="5206531"/>
              <a:ext cx="957987" cy="11373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82" name="TextBox 9"/>
          <p:cNvSpPr txBox="1">
            <a:spLocks noChangeArrowheads="1"/>
          </p:cNvSpPr>
          <p:nvPr/>
        </p:nvSpPr>
        <p:spPr bwMode="auto">
          <a:xfrm rot="-1615955">
            <a:off x="779035" y="2946421"/>
            <a:ext cx="3773287" cy="9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656" b="0" dirty="0">
                <a:solidFill>
                  <a:srgbClr val="000000"/>
                </a:solidFill>
                <a:latin typeface="Helvetica" pitchFamily="2" charset="0"/>
              </a:rPr>
              <a:t>Trajectory towards Life Outcomes</a:t>
            </a:r>
          </a:p>
        </p:txBody>
      </p:sp>
      <p:sp>
        <p:nvSpPr>
          <p:cNvPr id="50183" name="TextBox 11"/>
          <p:cNvSpPr txBox="1">
            <a:spLocks noChangeArrowheads="1"/>
          </p:cNvSpPr>
          <p:nvPr/>
        </p:nvSpPr>
        <p:spPr bwMode="auto">
          <a:xfrm rot="430369">
            <a:off x="924150" y="5621075"/>
            <a:ext cx="4430919" cy="9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656" b="0" dirty="0">
                <a:solidFill>
                  <a:srgbClr val="000000"/>
                </a:solidFill>
                <a:latin typeface="Helvetica" pitchFamily="2" charset="0"/>
              </a:rPr>
              <a:t>Trajectory towards things unwanted</a:t>
            </a:r>
          </a:p>
        </p:txBody>
      </p:sp>
    </p:spTree>
    <p:extLst>
      <p:ext uri="{BB962C8B-B14F-4D97-AF65-F5344CB8AC3E}">
        <p14:creationId xmlns:p14="http://schemas.microsoft.com/office/powerpoint/2010/main" val="251989374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873F0-690F-9D42-A574-995362CC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329" y="442119"/>
            <a:ext cx="8601816" cy="88863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B3C33C"/>
                </a:solidFill>
                <a:latin typeface="Helvetica" pitchFamily="2" charset="0"/>
              </a:rPr>
              <a:t>Breakout rooms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259FF6-83D8-BA4B-94CD-E77CAA80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26" y="1661319"/>
            <a:ext cx="9667622" cy="5181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rgbClr val="2D568D"/>
                </a:solidFill>
              </a:rPr>
              <a:t>Facilitator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Keep things moving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Remind of 1 person at a time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Encourage everyone to participate</a:t>
            </a:r>
            <a:endParaRPr lang="en-US" sz="2800" b="1" dirty="0">
              <a:solidFill>
                <a:schemeClr val="accent6"/>
              </a:solidFill>
            </a:endParaRPr>
          </a:p>
          <a:p>
            <a:pPr algn="l"/>
            <a:r>
              <a:rPr lang="en-US" sz="2800" b="1" dirty="0">
                <a:solidFill>
                  <a:srgbClr val="A24694"/>
                </a:solidFill>
              </a:rPr>
              <a:t>Timekeeper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Keep eye on the clock and give people reminders of how much time is left. 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When using timed rounds, let people know when their time is about to end</a:t>
            </a:r>
          </a:p>
          <a:p>
            <a:pPr algn="l"/>
            <a:r>
              <a:rPr lang="en-US" sz="2800" b="1" dirty="0">
                <a:solidFill>
                  <a:srgbClr val="40A7B9"/>
                </a:solidFill>
              </a:rPr>
              <a:t>Recorder/Reporter 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Keep notes for the group – point form is fine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Report back to larger group – either verbally or in Chat based on request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1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8"/>
          <p:cNvSpPr txBox="1">
            <a:spLocks noChangeArrowheads="1"/>
          </p:cNvSpPr>
          <p:nvPr/>
        </p:nvSpPr>
        <p:spPr bwMode="auto">
          <a:xfrm>
            <a:off x="0" y="269198"/>
            <a:ext cx="10150475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320" dirty="0">
                <a:latin typeface="Helvetica" pitchFamily="2" charset="0"/>
              </a:rPr>
              <a:t>Trajectory towards Good</a:t>
            </a:r>
            <a:r>
              <a:rPr lang="en-US" sz="332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3320" dirty="0">
                <a:latin typeface="Helvetica" pitchFamily="2" charset="0"/>
              </a:rPr>
              <a:t>Life</a:t>
            </a:r>
          </a:p>
        </p:txBody>
      </p:sp>
      <p:cxnSp>
        <p:nvCxnSpPr>
          <p:cNvPr id="8" name="Straight Arrow Connector 29"/>
          <p:cNvCxnSpPr>
            <a:cxnSpLocks noChangeShapeType="1"/>
          </p:cNvCxnSpPr>
          <p:nvPr/>
        </p:nvCxnSpPr>
        <p:spPr bwMode="auto">
          <a:xfrm flipV="1">
            <a:off x="200117" y="3225145"/>
            <a:ext cx="4684189" cy="1803639"/>
          </a:xfrm>
          <a:prstGeom prst="straightConnector1">
            <a:avLst/>
          </a:prstGeom>
          <a:noFill/>
          <a:ln w="76200" cmpd="sng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Straight Arrow Connector 29"/>
          <p:cNvCxnSpPr>
            <a:cxnSpLocks noChangeShapeType="1"/>
          </p:cNvCxnSpPr>
          <p:nvPr/>
        </p:nvCxnSpPr>
        <p:spPr bwMode="auto">
          <a:xfrm>
            <a:off x="200117" y="5063109"/>
            <a:ext cx="5286446" cy="865410"/>
          </a:xfrm>
          <a:prstGeom prst="straightConnector1">
            <a:avLst/>
          </a:prstGeom>
          <a:ln>
            <a:prstDash val="dash"/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5893508" y="4662553"/>
            <a:ext cx="3937852" cy="2510450"/>
            <a:chOff x="2639518" y="3787805"/>
            <a:chExt cx="5474080" cy="4393457"/>
          </a:xfrm>
        </p:grpSpPr>
        <p:sp>
          <p:nvSpPr>
            <p:cNvPr id="14" name="Cloud 13"/>
            <p:cNvSpPr/>
            <p:nvPr/>
          </p:nvSpPr>
          <p:spPr>
            <a:xfrm>
              <a:off x="2639518" y="4434161"/>
              <a:ext cx="5474080" cy="3747101"/>
            </a:xfrm>
            <a:prstGeom prst="cloud">
              <a:avLst/>
            </a:prstGeom>
            <a:solidFill>
              <a:srgbClr val="9AC869"/>
            </a:solidFill>
            <a:ln>
              <a:solidFill>
                <a:srgbClr val="0C0D0D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  <a:p>
              <a:pPr algn="ctr"/>
              <a:r>
                <a:rPr lang="en-US" sz="2000" b="0" dirty="0">
                  <a:solidFill>
                    <a:prstClr val="black"/>
                  </a:solidFill>
                  <a:latin typeface="Helvetica" pitchFamily="2" charset="0"/>
                </a:rPr>
                <a:t>Drama, To be bossed around, </a:t>
              </a:r>
            </a:p>
            <a:p>
              <a:pPr algn="ctr"/>
              <a:r>
                <a:rPr lang="en-US" sz="2000" b="0" dirty="0">
                  <a:solidFill>
                    <a:prstClr val="black"/>
                  </a:solidFill>
                  <a:latin typeface="Helvetica" pitchFamily="2" charset="0"/>
                </a:rPr>
                <a:t>Made fun of,</a:t>
              </a:r>
            </a:p>
            <a:p>
              <a:pPr algn="ctr"/>
              <a:r>
                <a:rPr lang="en-US" sz="2000" b="0" dirty="0">
                  <a:solidFill>
                    <a:prstClr val="black"/>
                  </a:solidFill>
                  <a:latin typeface="Helvetica" pitchFamily="2" charset="0"/>
                </a:rPr>
                <a:t>Called the  “R” word, Bullied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2312" y="3787805"/>
              <a:ext cx="4868351" cy="700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Helvetica" pitchFamily="2" charset="0"/>
                </a:rPr>
                <a:t>Vision of What I Don’t Want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20119289">
            <a:off x="765775" y="2883182"/>
            <a:ext cx="3781281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0" b="0" dirty="0">
                <a:solidFill>
                  <a:prstClr val="black"/>
                </a:solidFill>
                <a:latin typeface="Helvetica" pitchFamily="2" charset="0"/>
              </a:rPr>
              <a:t>Trajectory towards Life Outcomes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36192" y="6108684"/>
            <a:ext cx="3961547" cy="474365"/>
            <a:chOff x="1961440" y="5541090"/>
            <a:chExt cx="6143190" cy="690221"/>
          </a:xfrm>
        </p:grpSpPr>
        <p:pic>
          <p:nvPicPr>
            <p:cNvPr id="18" name="Picture 1" descr="baby-blu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1440" y="5541091"/>
              <a:ext cx="673106" cy="68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 descr="early-childhood-blu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6523" y="5541091"/>
              <a:ext cx="673105" cy="68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school-reddish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3305" y="5541090"/>
              <a:ext cx="673105" cy="68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 descr="transition-pink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7031" y="5559495"/>
              <a:ext cx="654944" cy="66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" descr="adult--gol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4172" y="5541090"/>
              <a:ext cx="690220" cy="69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old-gol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9687" y="5559495"/>
              <a:ext cx="654943" cy="66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adult--gol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98126" y="5541091"/>
              <a:ext cx="690220" cy="69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" descr="adult--gol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952" y="5541091"/>
              <a:ext cx="690219" cy="69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125" y="1124706"/>
            <a:ext cx="8728313" cy="1100263"/>
          </a:xfrm>
        </p:spPr>
        <p:txBody>
          <a:bodyPr>
            <a:normAutofit/>
          </a:bodyPr>
          <a:lstStyle/>
          <a:p>
            <a:r>
              <a:rPr lang="en-US" sz="2988" dirty="0"/>
              <a:t>   </a:t>
            </a:r>
            <a:r>
              <a:rPr lang="en-US" sz="2988" dirty="0">
                <a:solidFill>
                  <a:srgbClr val="0070C0"/>
                </a:solidFill>
              </a:rPr>
              <a:t>Person’s Perspective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01682" y="7187884"/>
            <a:ext cx="768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en-US" sz="1800" dirty="0">
                <a:latin typeface="Georgia" panose="02040502050405020303" pitchFamily="18" charset="0"/>
              </a:rPr>
              <a:t>©UMKC Institute </a:t>
            </a:r>
            <a:r>
              <a:rPr lang="de-DE" altLang="en-US" sz="1800" dirty="0" err="1">
                <a:latin typeface="Georgia" panose="02040502050405020303" pitchFamily="18" charset="0"/>
              </a:rPr>
              <a:t>for</a:t>
            </a:r>
            <a:r>
              <a:rPr lang="de-DE" altLang="en-US" sz="1800" dirty="0">
                <a:latin typeface="Georgia" panose="02040502050405020303" pitchFamily="18" charset="0"/>
              </a:rPr>
              <a:t> Human Development</a:t>
            </a:r>
            <a:r>
              <a:rPr lang="en-US" altLang="en-US" sz="1800" dirty="0">
                <a:latin typeface="Georgia" panose="02040502050405020303" pitchFamily="18" charset="0"/>
              </a:rPr>
              <a:t> </a:t>
            </a:r>
            <a:r>
              <a:rPr lang="de-DE" altLang="en-US" sz="1800" dirty="0" err="1">
                <a:latin typeface="Georgia" panose="02040502050405020303" pitchFamily="18" charset="0"/>
              </a:rPr>
              <a:t>lifecoursetools.com</a:t>
            </a:r>
            <a:endParaRPr lang="en-US" altLang="en-US" sz="1800" dirty="0">
              <a:latin typeface="Georgia" panose="02040502050405020303" pitchFamily="18" charset="0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25AECBA4-33ED-464D-9F9D-CE7B64D6C923}"/>
              </a:ext>
            </a:extLst>
          </p:cNvPr>
          <p:cNvSpPr/>
          <p:nvPr/>
        </p:nvSpPr>
        <p:spPr>
          <a:xfrm>
            <a:off x="4787679" y="932975"/>
            <a:ext cx="5132516" cy="3150328"/>
          </a:xfrm>
          <a:prstGeom prst="cloud">
            <a:avLst/>
          </a:prstGeom>
          <a:solidFill>
            <a:srgbClr val="59C6D5">
              <a:alpha val="4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 dirty="0">
                <a:latin typeface="Helvetica" pitchFamily="2" charset="0"/>
              </a:rPr>
              <a:t> I </a:t>
            </a:r>
            <a:r>
              <a:rPr lang="en-US" sz="2000" b="0" dirty="0">
                <a:latin typeface="Helvetica" pitchFamily="2" charset="0"/>
              </a:rPr>
              <a:t>want to live in my own place,</a:t>
            </a:r>
          </a:p>
          <a:p>
            <a:pPr algn="ctr"/>
            <a:r>
              <a:rPr lang="en-US" sz="2000" b="0" dirty="0">
                <a:latin typeface="Helvetica" pitchFamily="2" charset="0"/>
              </a:rPr>
              <a:t>Have a girlfriend/boyfriend,</a:t>
            </a:r>
          </a:p>
          <a:p>
            <a:pPr algn="ctr"/>
            <a:r>
              <a:rPr lang="en-US" sz="2000" b="0" dirty="0">
                <a:latin typeface="Helvetica" pitchFamily="2" charset="0"/>
              </a:rPr>
              <a:t>Get married, A job</a:t>
            </a:r>
          </a:p>
          <a:p>
            <a:pPr algn="ctr"/>
            <a:r>
              <a:rPr lang="en-US" sz="2000" b="0" dirty="0">
                <a:latin typeface="Helvetica" pitchFamily="2" charset="0"/>
              </a:rPr>
              <a:t>Work in a place where I’m not made fun of,</a:t>
            </a:r>
          </a:p>
          <a:p>
            <a:pPr algn="ctr"/>
            <a:r>
              <a:rPr lang="en-US" sz="2000" b="0" dirty="0">
                <a:latin typeface="Helvetica" pitchFamily="2" charset="0"/>
              </a:rPr>
              <a:t>Friends, Make my own decisions</a:t>
            </a:r>
            <a:endParaRPr lang="en-US" altLang="en-US" sz="2000" b="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5083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71461</TotalTime>
  <Words>4353</Words>
  <Application>Microsoft Macintosh PowerPoint</Application>
  <PresentationFormat>Custom</PresentationFormat>
  <Paragraphs>591</Paragraphs>
  <Slides>37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Claire Hand</vt:lpstr>
      <vt:lpstr>Comic Sans MS</vt:lpstr>
      <vt:lpstr>Georgia</vt:lpstr>
      <vt:lpstr>Helvetica</vt:lpstr>
      <vt:lpstr>Raleway</vt:lpstr>
      <vt:lpstr>Wingdings</vt:lpstr>
      <vt:lpstr>Office Theme</vt:lpstr>
      <vt:lpstr>PowerPoint Presentation</vt:lpstr>
      <vt:lpstr>Practical application</vt:lpstr>
      <vt:lpstr>PowerPoint Presentation</vt:lpstr>
      <vt:lpstr>What is Community?</vt:lpstr>
      <vt:lpstr>PowerPoint Presentation</vt:lpstr>
      <vt:lpstr>PowerPoint Presentation</vt:lpstr>
      <vt:lpstr>PowerPoint Presentation</vt:lpstr>
      <vt:lpstr>Breakout rooms</vt:lpstr>
      <vt:lpstr>   Person’s Perspective</vt:lpstr>
      <vt:lpstr>   Family’s Perspective</vt:lpstr>
      <vt:lpstr>3 times a week</vt:lpstr>
      <vt:lpstr>Harry continued</vt:lpstr>
      <vt:lpstr>PowerPoint Presentation</vt:lpstr>
      <vt:lpstr>Breakout rooms</vt:lpstr>
      <vt:lpstr>PowerPoint Presentation</vt:lpstr>
      <vt:lpstr>PowerPoint Presentation</vt:lpstr>
      <vt:lpstr>PowerPoint Presentation</vt:lpstr>
      <vt:lpstr>Breakout rooms</vt:lpstr>
      <vt:lpstr>PowerPoint Presentation</vt:lpstr>
      <vt:lpstr>PowerPoint Presentation</vt:lpstr>
      <vt:lpstr>PowerPoint Presentation</vt:lpstr>
      <vt:lpstr>PowerPoint Presentation</vt:lpstr>
      <vt:lpstr>Integrated Support Star</vt:lpstr>
      <vt:lpstr>PowerPoint Presentation</vt:lpstr>
      <vt:lpstr>PowerPoint Presentation</vt:lpstr>
      <vt:lpstr>Integrated Supports</vt:lpstr>
      <vt:lpstr>PowerPoint Presentation</vt:lpstr>
      <vt:lpstr>Charting the LifeCourse Framework  and Tools</vt:lpstr>
      <vt:lpstr>Change Agents AND Change Targets</vt:lpstr>
      <vt:lpstr> ‘Discontent is the first necessity of progress’  -Thomas Edison </vt:lpstr>
      <vt:lpstr> Discontent is the Engine of Change</vt:lpstr>
      <vt:lpstr> Cynical Discontent</vt:lpstr>
      <vt:lpstr>Optimistic Discontent</vt:lpstr>
      <vt:lpstr>PowerPoint Presentation</vt:lpstr>
      <vt:lpstr>PowerPoint Presentation</vt:lpstr>
      <vt:lpstr>Breakout rooms</vt:lpstr>
      <vt:lpstr>Practical 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 Centered Thinking - DAY 1</dc:title>
  <dc:creator>Michael Smull &amp; Michael Steinbruck</dc:creator>
  <cp:lastModifiedBy>Barb Swartz</cp:lastModifiedBy>
  <cp:revision>849</cp:revision>
  <cp:lastPrinted>2020-01-26T20:20:11Z</cp:lastPrinted>
  <dcterms:created xsi:type="dcterms:W3CDTF">2010-09-22T18:46:05Z</dcterms:created>
  <dcterms:modified xsi:type="dcterms:W3CDTF">2020-12-09T20:49:49Z</dcterms:modified>
</cp:coreProperties>
</file>