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9"/>
  </p:notesMasterIdLst>
  <p:sldIdLst>
    <p:sldId id="278" r:id="rId2"/>
    <p:sldId id="598" r:id="rId3"/>
    <p:sldId id="279" r:id="rId4"/>
    <p:sldId id="599" r:id="rId5"/>
    <p:sldId id="600" r:id="rId6"/>
    <p:sldId id="282" r:id="rId7"/>
    <p:sldId id="283" r:id="rId8"/>
    <p:sldId id="271" r:id="rId9"/>
    <p:sldId id="286" r:id="rId10"/>
    <p:sldId id="304" r:id="rId11"/>
    <p:sldId id="284" r:id="rId12"/>
    <p:sldId id="285" r:id="rId13"/>
    <p:sldId id="289" r:id="rId14"/>
    <p:sldId id="290" r:id="rId15"/>
    <p:sldId id="288" r:id="rId16"/>
    <p:sldId id="291" r:id="rId17"/>
    <p:sldId id="28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>
        <p:scale>
          <a:sx n="112" d="100"/>
          <a:sy n="112" d="100"/>
        </p:scale>
        <p:origin x="2184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29468-121B-EB48-A41E-038425688662}" type="datetimeFigureOut">
              <a:rPr lang="en-CA" smtClean="0"/>
              <a:t>2023-03-30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69184-130D-804C-9F89-A97BEC50E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7139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1845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CA62-FEEB-8E4F-9708-C6CA54033D6C}" type="datetimeFigureOut">
              <a:rPr lang="en-CA" smtClean="0"/>
              <a:t>2023-03-30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C7BB-7959-1545-9924-ED393AAAE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1196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CA62-FEEB-8E4F-9708-C6CA54033D6C}" type="datetimeFigureOut">
              <a:rPr lang="en-CA" smtClean="0"/>
              <a:t>2023-03-30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C7BB-7959-1545-9924-ED393AAAE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051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CA62-FEEB-8E4F-9708-C6CA54033D6C}" type="datetimeFigureOut">
              <a:rPr lang="en-CA" smtClean="0"/>
              <a:t>2023-03-30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C7BB-7959-1545-9924-ED393AAAE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918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CA62-FEEB-8E4F-9708-C6CA54033D6C}" type="datetimeFigureOut">
              <a:rPr lang="en-CA" smtClean="0"/>
              <a:t>2023-03-30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C7BB-7959-1545-9924-ED393AAAE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73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CA62-FEEB-8E4F-9708-C6CA54033D6C}" type="datetimeFigureOut">
              <a:rPr lang="en-CA" smtClean="0"/>
              <a:t>2023-03-30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C7BB-7959-1545-9924-ED393AAAE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1170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CA62-FEEB-8E4F-9708-C6CA54033D6C}" type="datetimeFigureOut">
              <a:rPr lang="en-CA" smtClean="0"/>
              <a:t>2023-03-30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C7BB-7959-1545-9924-ED393AAAE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9911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CA62-FEEB-8E4F-9708-C6CA54033D6C}" type="datetimeFigureOut">
              <a:rPr lang="en-CA" smtClean="0"/>
              <a:t>2023-03-30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C7BB-7959-1545-9924-ED393AAAE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2284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CA62-FEEB-8E4F-9708-C6CA54033D6C}" type="datetimeFigureOut">
              <a:rPr lang="en-CA" smtClean="0"/>
              <a:t>2023-03-30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C7BB-7959-1545-9924-ED393AAAE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0143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CA62-FEEB-8E4F-9708-C6CA54033D6C}" type="datetimeFigureOut">
              <a:rPr lang="en-CA" smtClean="0"/>
              <a:t>2023-03-30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C7BB-7959-1545-9924-ED393AAAE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964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CA62-FEEB-8E4F-9708-C6CA54033D6C}" type="datetimeFigureOut">
              <a:rPr lang="en-CA" smtClean="0"/>
              <a:t>2023-03-30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C7BB-7959-1545-9924-ED393AAAE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218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CA62-FEEB-8E4F-9708-C6CA54033D6C}" type="datetimeFigureOut">
              <a:rPr lang="en-CA" smtClean="0"/>
              <a:t>2023-03-30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C7BB-7959-1545-9924-ED393AAAE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709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DCA62-FEEB-8E4F-9708-C6CA54033D6C}" type="datetimeFigureOut">
              <a:rPr lang="en-CA" smtClean="0"/>
              <a:t>2023-03-30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FC7BB-7959-1545-9924-ED393AAAE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876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KVbP-ueRdU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Jyz2Zoet9U?start=81&amp;feature=oembe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11.jpg" descr="image11.jpg"/>
          <p:cNvPicPr>
            <a:picLocks noChangeAspect="1"/>
          </p:cNvPicPr>
          <p:nvPr/>
        </p:nvPicPr>
        <p:blipFill>
          <a:blip r:embed="rId2"/>
          <a:srcRect t="4839" b="60274"/>
          <a:stretch>
            <a:fillRect/>
          </a:stretch>
        </p:blipFill>
        <p:spPr>
          <a:xfrm>
            <a:off x="1043608" y="1268759"/>
            <a:ext cx="7207353" cy="3888432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Rounded Rectangle"/>
          <p:cNvSpPr/>
          <p:nvPr/>
        </p:nvSpPr>
        <p:spPr>
          <a:xfrm>
            <a:off x="1907703" y="3068959"/>
            <a:ext cx="1080121" cy="648073"/>
          </a:xfrm>
          <a:prstGeom prst="roundRect">
            <a:avLst>
              <a:gd name="adj" fmla="val 16667"/>
            </a:avLst>
          </a:prstGeom>
          <a:solidFill>
            <a:srgbClr val="67BE2E">
              <a:alpha val="15000"/>
            </a:srgbClr>
          </a:solidFill>
          <a:ln w="25400">
            <a:solidFill>
              <a:schemeClr val="accent3"/>
            </a:solidFill>
            <a:bevel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What is Community?">
            <a:hlinkClick r:id="" action="ppaction://media"/>
            <a:extLst>
              <a:ext uri="{FF2B5EF4-FFF2-40B4-BE49-F238E27FC236}">
                <a16:creationId xmlns:a16="http://schemas.microsoft.com/office/drawing/2014/main" id="{C437449B-324C-0541-A9EA-FF6ECB2A26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241" y="116237"/>
            <a:ext cx="8950271" cy="664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1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Stock_000014265962Small.jpg" descr="iStock_000014265962Small.jpg"/>
          <p:cNvPicPr>
            <a:picLocks noChangeAspect="1"/>
          </p:cNvPicPr>
          <p:nvPr/>
        </p:nvPicPr>
        <p:blipFill>
          <a:blip r:embed="rId2"/>
          <a:srcRect r="10286"/>
          <a:stretch>
            <a:fillRect/>
          </a:stretch>
        </p:blipFill>
        <p:spPr>
          <a:xfrm>
            <a:off x="288223" y="260648"/>
            <a:ext cx="8604257" cy="5688633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Connections are everything"/>
          <p:cNvSpPr txBox="1"/>
          <p:nvPr/>
        </p:nvSpPr>
        <p:spPr>
          <a:xfrm>
            <a:off x="0" y="6165303"/>
            <a:ext cx="914400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2800">
                <a:latin typeface="+mn-lt"/>
                <a:ea typeface="+mn-ea"/>
                <a:cs typeface="+mn-cs"/>
                <a:sym typeface="Helvetica"/>
              </a:rPr>
              <a:t>Connections are everything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http://media.onsugar.com/files/ons3/413/4136273/51_2009/b72ca8c5d6d3a116_1.jpg" descr="http://media.onsugar.com/files/ons3/413/4136273/51_2009/b72ca8c5d6d3a116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332656"/>
            <a:ext cx="4176466" cy="4680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http://togethertimebank.org/PublishingImages/TimebankLogo-040.png" descr="http://togethertimebank.org/PublishingImages/TimebankLogo-0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412775"/>
            <a:ext cx="3143251" cy="5112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http://www.ed-coll.ac.uk/uploaded/images/Community-Map.jpg" descr="http://www.ed-coll.ac.uk/uploaded/images/Community-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88638"/>
            <a:ext cx="8972996" cy="6247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29.png" descr="image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497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Find the centre of the community and where the third places are…"/>
          <p:cNvSpPr txBox="1"/>
          <p:nvPr/>
        </p:nvSpPr>
        <p:spPr>
          <a:xfrm>
            <a:off x="323527" y="944137"/>
            <a:ext cx="4464498" cy="532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spcBef>
                <a:spcPts val="1200"/>
              </a:spcBef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 sz="2400"/>
              <a:t>Find the centre of the community and where the third places are</a:t>
            </a:r>
          </a:p>
          <a:p>
            <a:pPr marL="457200" indent="-457200">
              <a:spcBef>
                <a:spcPts val="1200"/>
              </a:spcBef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 sz="2400"/>
              <a:t>Find out what people do for fun together</a:t>
            </a:r>
          </a:p>
          <a:p>
            <a:pPr marL="457200" indent="-457200">
              <a:spcBef>
                <a:spcPts val="1200"/>
              </a:spcBef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 sz="2400"/>
              <a:t>Discover where people feel welcomed and valued</a:t>
            </a:r>
          </a:p>
          <a:p>
            <a:pPr marL="457200" indent="-457200">
              <a:spcBef>
                <a:spcPts val="1200"/>
              </a:spcBef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 sz="2400"/>
              <a:t>Identify the various organisations and networks in your local community</a:t>
            </a:r>
          </a:p>
          <a:p>
            <a:pPr marL="457200" indent="-457200">
              <a:spcBef>
                <a:spcPts val="1200"/>
              </a:spcBef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 sz="2400"/>
              <a:t>Match the person’s interests with what is present in their community</a:t>
            </a:r>
          </a:p>
        </p:txBody>
      </p:sp>
      <p:pic>
        <p:nvPicPr>
          <p:cNvPr id="240" name="image27.png" descr="image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148804"/>
            <a:ext cx="3759200" cy="5016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Discover what is unique about your community"/>
          <p:cNvSpPr txBox="1"/>
          <p:nvPr/>
        </p:nvSpPr>
        <p:spPr>
          <a:xfrm>
            <a:off x="0" y="0"/>
            <a:ext cx="9144000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200"/>
              </a:spcBef>
              <a:defRPr sz="3600">
                <a:solidFill>
                  <a:srgbClr val="FFFFFF"/>
                </a:solidFill>
              </a:defRPr>
            </a:lvl1pPr>
          </a:lstStyle>
          <a:p>
            <a:pPr>
              <a:defRPr sz="1800"/>
            </a:pPr>
            <a:r>
              <a:rPr sz="3600"/>
              <a:t>Discover what is unique about your community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30.png" descr="image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14" y="151689"/>
            <a:ext cx="8389006" cy="64801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" name="Group"/>
          <p:cNvGrpSpPr/>
          <p:nvPr/>
        </p:nvGrpSpPr>
        <p:grpSpPr>
          <a:xfrm>
            <a:off x="755575" y="620687"/>
            <a:ext cx="8045845" cy="5717000"/>
            <a:chOff x="0" y="0"/>
            <a:chExt cx="8045842" cy="5716998"/>
          </a:xfrm>
        </p:grpSpPr>
        <p:pic>
          <p:nvPicPr>
            <p:cNvPr id="248" name="image31.png" descr="image3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2133" y="2771066"/>
              <a:ext cx="853499" cy="10249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image32.png" descr="image3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3115" y="4648239"/>
              <a:ext cx="991903" cy="9058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image33.png" descr="image3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7164" y="178778"/>
              <a:ext cx="1003438" cy="7031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image34.png" descr="image3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1519" y="446946"/>
              <a:ext cx="1118774" cy="1132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image35.png" descr="image35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3584011"/>
              <a:ext cx="1268713" cy="1096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image36.png" descr="image3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42562" y="2413509"/>
              <a:ext cx="1038039" cy="1042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image37.png" descr="image37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40724" y="3218012"/>
              <a:ext cx="991904" cy="941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image38.png" descr="image38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43177" y="4558851"/>
              <a:ext cx="1130308" cy="846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image39.png" descr="image39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48083" y="0"/>
              <a:ext cx="1014971" cy="715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image40.png" descr="image40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56675" y="1072670"/>
              <a:ext cx="761228" cy="9773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image41.png" descr="image41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32749" y="1787784"/>
              <a:ext cx="795830" cy="810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Church and Hall…"/>
            <p:cNvSpPr txBox="1"/>
            <p:nvPr/>
          </p:nvSpPr>
          <p:spPr>
            <a:xfrm>
              <a:off x="472727" y="2498428"/>
              <a:ext cx="2355575" cy="802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rPr sz="1200">
                  <a:solidFill>
                    <a:srgbClr val="000000"/>
                  </a:solidFill>
                </a:rPr>
                <a:t>Church and Hall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rPr sz="1200">
                  <a:solidFill>
                    <a:srgbClr val="000000"/>
                  </a:solidFill>
                </a:rPr>
                <a:t>flower arranging 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rPr sz="1200">
                  <a:solidFill>
                    <a:srgbClr val="000000"/>
                  </a:solidFill>
                </a:rPr>
                <a:t>class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rPr sz="1200">
                  <a:solidFill>
                    <a:srgbClr val="000000"/>
                  </a:solidFill>
                </a:rPr>
                <a:t>Priest, Fr Simmons</a:t>
              </a:r>
            </a:p>
          </p:txBody>
        </p:sp>
        <p:sp>
          <p:nvSpPr>
            <p:cNvPr id="260" name="Health…"/>
            <p:cNvSpPr txBox="1"/>
            <p:nvPr/>
          </p:nvSpPr>
          <p:spPr>
            <a:xfrm>
              <a:off x="3702336" y="1143453"/>
              <a:ext cx="1334954" cy="7976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 dirty="0">
                  <a:solidFill>
                    <a:srgbClr val="000000"/>
                  </a:solidFill>
                </a:rPr>
                <a:t>Health</a:t>
              </a:r>
            </a:p>
            <a:p>
              <a:pPr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 dirty="0">
                  <a:solidFill>
                    <a:srgbClr val="000000"/>
                  </a:solidFill>
                </a:rPr>
                <a:t>Centre</a:t>
              </a:r>
            </a:p>
            <a:p>
              <a:pPr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 dirty="0">
                  <a:solidFill>
                    <a:srgbClr val="000000"/>
                  </a:solidFill>
                </a:rPr>
                <a:t>Yoga</a:t>
              </a:r>
            </a:p>
            <a:p>
              <a:pPr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 dirty="0">
                  <a:solidFill>
                    <a:srgbClr val="000000"/>
                  </a:solidFill>
                </a:rPr>
                <a:t>Slimming club</a:t>
              </a:r>
            </a:p>
          </p:txBody>
        </p:sp>
        <p:sp>
          <p:nvSpPr>
            <p:cNvPr id="261" name="Hospice shop…"/>
            <p:cNvSpPr txBox="1"/>
            <p:nvPr/>
          </p:nvSpPr>
          <p:spPr>
            <a:xfrm>
              <a:off x="6905754" y="1430227"/>
              <a:ext cx="1126650" cy="442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>
                  <a:solidFill>
                    <a:srgbClr val="000000"/>
                  </a:solidFill>
                </a:rPr>
                <a:t>Hospice shop</a:t>
              </a:r>
            </a:p>
            <a:p>
              <a:pPr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>
                  <a:solidFill>
                    <a:srgbClr val="000000"/>
                  </a:solidFill>
                </a:rPr>
                <a:t>Betty</a:t>
              </a:r>
            </a:p>
          </p:txBody>
        </p:sp>
        <p:sp>
          <p:nvSpPr>
            <p:cNvPr id="262" name="George, pub landlord, darts, fishing, pool, open mike."/>
            <p:cNvSpPr txBox="1"/>
            <p:nvPr/>
          </p:nvSpPr>
          <p:spPr>
            <a:xfrm>
              <a:off x="6213730" y="4111904"/>
              <a:ext cx="1832112" cy="624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/>
              </a:lvl1pPr>
            </a:lstStyle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rPr sz="1200">
                  <a:solidFill>
                    <a:srgbClr val="000000"/>
                  </a:solidFill>
                </a:rPr>
                <a:t>George, pub landlord, darts, fishing, pool, open mike.</a:t>
              </a:r>
            </a:p>
          </p:txBody>
        </p:sp>
        <p:sp>
          <p:nvSpPr>
            <p:cNvPr id="263" name="Library. Reading group."/>
            <p:cNvSpPr txBox="1"/>
            <p:nvPr/>
          </p:nvSpPr>
          <p:spPr>
            <a:xfrm>
              <a:off x="4570169" y="5452743"/>
              <a:ext cx="1796730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2400">
                  <a:solidFill>
                    <a:srgbClr val="FFFFFF"/>
                  </a:solidFill>
                </a:defRPr>
              </a:pPr>
              <a:r>
                <a:rPr sz="1200">
                  <a:solidFill>
                    <a:srgbClr val="000000"/>
                  </a:solidFill>
                </a:rPr>
                <a:t>Library. Reading group.</a:t>
              </a:r>
            </a:p>
          </p:txBody>
        </p:sp>
        <p:sp>
          <p:nvSpPr>
            <p:cNvPr id="264" name="Community centre…"/>
            <p:cNvSpPr txBox="1"/>
            <p:nvPr/>
          </p:nvSpPr>
          <p:spPr>
            <a:xfrm>
              <a:off x="3099618" y="4111904"/>
              <a:ext cx="1492832" cy="61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>
                  <a:solidFill>
                    <a:srgbClr val="000000"/>
                  </a:solidFill>
                </a:rPr>
                <a:t>Community centre</a:t>
              </a:r>
            </a:p>
            <a:p>
              <a:pPr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>
                  <a:solidFill>
                    <a:srgbClr val="000000"/>
                  </a:solidFill>
                </a:rPr>
                <a:t>Women’s group</a:t>
              </a:r>
            </a:p>
            <a:p>
              <a:pPr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>
                  <a:solidFill>
                    <a:srgbClr val="000000"/>
                  </a:solidFill>
                </a:rPr>
                <a:t>Coffee morning</a:t>
              </a:r>
            </a:p>
          </p:txBody>
        </p:sp>
        <p:sp>
          <p:nvSpPr>
            <p:cNvPr id="265" name="allotments"/>
            <p:cNvSpPr txBox="1"/>
            <p:nvPr/>
          </p:nvSpPr>
          <p:spPr>
            <a:xfrm>
              <a:off x="158511" y="4558851"/>
              <a:ext cx="897603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2400">
                  <a:solidFill>
                    <a:srgbClr val="FFFFFF"/>
                  </a:solidFill>
                </a:defRPr>
              </a:pPr>
              <a:r>
                <a:rPr sz="1200">
                  <a:solidFill>
                    <a:srgbClr val="000000"/>
                  </a:solidFill>
                </a:rPr>
                <a:t>allotments</a:t>
              </a:r>
            </a:p>
          </p:txBody>
        </p:sp>
        <p:sp>
          <p:nvSpPr>
            <p:cNvPr id="266" name="Citizens advice"/>
            <p:cNvSpPr txBox="1"/>
            <p:nvPr/>
          </p:nvSpPr>
          <p:spPr>
            <a:xfrm>
              <a:off x="2061581" y="893892"/>
              <a:ext cx="1230019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2400">
                  <a:solidFill>
                    <a:srgbClr val="FFFFFF"/>
                  </a:solidFill>
                </a:defRPr>
              </a:pPr>
              <a:r>
                <a:rPr sz="1200">
                  <a:solidFill>
                    <a:srgbClr val="000000"/>
                  </a:solidFill>
                </a:rPr>
                <a:t>Citizens advice</a:t>
              </a:r>
            </a:p>
          </p:txBody>
        </p:sp>
        <p:sp>
          <p:nvSpPr>
            <p:cNvPr id="267" name="home"/>
            <p:cNvSpPr txBox="1"/>
            <p:nvPr/>
          </p:nvSpPr>
          <p:spPr>
            <a:xfrm>
              <a:off x="4397164" y="2949845"/>
              <a:ext cx="421827" cy="2269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2400">
                  <a:solidFill>
                    <a:srgbClr val="FFFFFF"/>
                  </a:solidFill>
                </a:defRPr>
              </a:pPr>
              <a:r>
                <a:rPr sz="1000">
                  <a:solidFill>
                    <a:srgbClr val="000000"/>
                  </a:solidFill>
                </a:rPr>
                <a:t>home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26.jpg" descr="image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33400"/>
            <a:ext cx="8208913" cy="5915232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Bookies…"/>
          <p:cNvSpPr txBox="1"/>
          <p:nvPr/>
        </p:nvSpPr>
        <p:spPr>
          <a:xfrm>
            <a:off x="1331641" y="1556791"/>
            <a:ext cx="2016225" cy="195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Bookies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Garden centre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Pet shop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Local pub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Chip shop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Barber’s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Football</a:t>
            </a:r>
          </a:p>
        </p:txBody>
      </p:sp>
      <p:sp>
        <p:nvSpPr>
          <p:cNvPr id="233" name="At home, Garden, Bookies, Pub, local shop, Barbers,…"/>
          <p:cNvSpPr txBox="1"/>
          <p:nvPr/>
        </p:nvSpPr>
        <p:spPr>
          <a:xfrm>
            <a:off x="3203848" y="1412775"/>
            <a:ext cx="2880321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At </a:t>
            </a:r>
            <a:r>
              <a:rPr>
                <a:solidFill>
                  <a:srgbClr val="000000"/>
                </a:solidFill>
              </a:rPr>
              <a:t>home, Garden, Bookies, Pub, local shop, Barbers,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      meeting people.</a:t>
            </a:r>
          </a:p>
        </p:txBody>
      </p:sp>
      <p:sp>
        <p:nvSpPr>
          <p:cNvPr id="234" name="With neighbours.…"/>
          <p:cNvSpPr txBox="1"/>
          <p:nvPr/>
        </p:nvSpPr>
        <p:spPr>
          <a:xfrm>
            <a:off x="1691680" y="3789040"/>
            <a:ext cx="3312369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With neighbours.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At the bookies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Local pub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Garden centre.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Local shop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Home watch</a:t>
            </a:r>
          </a:p>
        </p:txBody>
      </p:sp>
      <p:sp>
        <p:nvSpPr>
          <p:cNvPr id="235" name="- Football…"/>
          <p:cNvSpPr txBox="1"/>
          <p:nvPr/>
        </p:nvSpPr>
        <p:spPr>
          <a:xfrm>
            <a:off x="5652120" y="2012646"/>
            <a:ext cx="2808313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t>          </a:t>
            </a:r>
            <a:r>
              <a:rPr>
                <a:solidFill>
                  <a:srgbClr val="000000"/>
                </a:solidFill>
              </a:rPr>
              <a:t>- Football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       - La Davida loca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  -College course, pet shop.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-Home watch</a:t>
            </a:r>
          </a:p>
        </p:txBody>
      </p:sp>
      <p:sp>
        <p:nvSpPr>
          <p:cNvPr id="236" name="Dog walking club.…"/>
          <p:cNvSpPr txBox="1"/>
          <p:nvPr/>
        </p:nvSpPr>
        <p:spPr>
          <a:xfrm>
            <a:off x="5292750" y="3861048"/>
            <a:ext cx="2663627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Dog walking club.</a:t>
            </a:r>
          </a:p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Helping out at bookies.</a:t>
            </a:r>
          </a:p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Shopping for neighbours.</a:t>
            </a:r>
          </a:p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Football.</a:t>
            </a:r>
          </a:p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Gardening locally.</a:t>
            </a:r>
          </a:p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 watch.</a:t>
            </a:r>
          </a:p>
        </p:txBody>
      </p:sp>
      <p:sp>
        <p:nvSpPr>
          <p:cNvPr id="237" name="Paul"/>
          <p:cNvSpPr txBox="1"/>
          <p:nvPr/>
        </p:nvSpPr>
        <p:spPr>
          <a:xfrm>
            <a:off x="611560" y="404663"/>
            <a:ext cx="115212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67BE2E"/>
                </a:solidFill>
              </a:defRPr>
            </a:lvl1pPr>
          </a:lstStyle>
          <a:p>
            <a:pPr>
              <a:defRPr sz="1800" b="0">
                <a:solidFill>
                  <a:srgbClr val="FFFFFF"/>
                </a:solidFill>
              </a:defRPr>
            </a:pPr>
            <a:r>
              <a:rPr sz="3200" b="1" dirty="0">
                <a:solidFill>
                  <a:schemeClr val="bg1"/>
                </a:solidFill>
              </a:rPr>
              <a:t>Paul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Apps to Assistive Technology">
            <a:hlinkClick r:id="" action="ppaction://media"/>
            <a:extLst>
              <a:ext uri="{FF2B5EF4-FFF2-40B4-BE49-F238E27FC236}">
                <a16:creationId xmlns:a16="http://schemas.microsoft.com/office/drawing/2014/main" id="{867EC049-734C-4D2E-35DD-02BE18EC64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0681" y="444843"/>
            <a:ext cx="8502637" cy="53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epilepsy sensor in bed"/>
          <p:cNvSpPr txBox="1"/>
          <p:nvPr/>
        </p:nvSpPr>
        <p:spPr>
          <a:xfrm>
            <a:off x="-1" y="2350621"/>
            <a:ext cx="914400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pPr>
              <a:defRPr sz="1800"/>
            </a:pPr>
            <a:r>
              <a:rPr sz="3600"/>
              <a:t>epilepsy sensor in bed</a:t>
            </a:r>
          </a:p>
        </p:txBody>
      </p:sp>
      <p:sp>
        <p:nvSpPr>
          <p:cNvPr id="202" name="camera and intercom system"/>
          <p:cNvSpPr txBox="1"/>
          <p:nvPr/>
        </p:nvSpPr>
        <p:spPr>
          <a:xfrm>
            <a:off x="0" y="3298664"/>
            <a:ext cx="896448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pPr>
              <a:defRPr sz="1800"/>
            </a:pPr>
            <a:r>
              <a:rPr sz="3600"/>
              <a:t>camera and intercom system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 advAuto="0"/>
      <p:bldP spid="202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20.png" descr="image20.png"/>
          <p:cNvPicPr>
            <a:picLocks noChangeAspect="1"/>
          </p:cNvPicPr>
          <p:nvPr/>
        </p:nvPicPr>
        <p:blipFill>
          <a:blip r:embed="rId2"/>
          <a:srcRect l="5156" t="7741" r="2421" b="2143"/>
          <a:stretch>
            <a:fillRect/>
          </a:stretch>
        </p:blipFill>
        <p:spPr>
          <a:xfrm>
            <a:off x="1963415" y="188639"/>
            <a:ext cx="5200873" cy="6521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21.png" descr="image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9700"/>
            <a:ext cx="8064500" cy="6565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11.jpg" descr="image11.jpg"/>
          <p:cNvPicPr>
            <a:picLocks noChangeAspect="1"/>
          </p:cNvPicPr>
          <p:nvPr/>
        </p:nvPicPr>
        <p:blipFill>
          <a:blip r:embed="rId2"/>
          <a:srcRect t="4839" b="37145"/>
          <a:stretch>
            <a:fillRect/>
          </a:stretch>
        </p:blipFill>
        <p:spPr>
          <a:xfrm>
            <a:off x="1043608" y="206826"/>
            <a:ext cx="7207353" cy="6466336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Rounded Rectangle"/>
          <p:cNvSpPr/>
          <p:nvPr/>
        </p:nvSpPr>
        <p:spPr>
          <a:xfrm>
            <a:off x="3419871" y="1988840"/>
            <a:ext cx="1512169" cy="648073"/>
          </a:xfrm>
          <a:prstGeom prst="roundRect">
            <a:avLst>
              <a:gd name="adj" fmla="val 16667"/>
            </a:avLst>
          </a:prstGeom>
          <a:solidFill>
            <a:srgbClr val="67BE2E">
              <a:alpha val="15000"/>
            </a:srgbClr>
          </a:solidFill>
          <a:ln w="25400">
            <a:solidFill>
              <a:schemeClr val="accent3"/>
            </a:solidFill>
            <a:bevel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22.jpg" descr="image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0"/>
            <a:ext cx="7416825" cy="6777243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Friendly and kind…"/>
          <p:cNvSpPr txBox="1"/>
          <p:nvPr/>
        </p:nvSpPr>
        <p:spPr>
          <a:xfrm>
            <a:off x="2051719" y="1628799"/>
            <a:ext cx="2520281" cy="275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Friendly and kind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Want to help others.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Great gardener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Knows how to put a bet on.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Good neighbour.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Likes shopping.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Inquisitive.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House proud.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Social animal.</a:t>
            </a:r>
          </a:p>
        </p:txBody>
      </p:sp>
      <p:sp>
        <p:nvSpPr>
          <p:cNvPr id="213" name="A car…"/>
          <p:cNvSpPr txBox="1"/>
          <p:nvPr/>
        </p:nvSpPr>
        <p:spPr>
          <a:xfrm>
            <a:off x="5436096" y="1700808"/>
            <a:ext cx="2160241" cy="249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A car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Time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Willingness to help  others.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Shopping for others.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A listening ear.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Keeping an eye on</a:t>
            </a:r>
            <a:r>
              <a:t> the street</a:t>
            </a:r>
          </a:p>
        </p:txBody>
      </p:sp>
      <p:sp>
        <p:nvSpPr>
          <p:cNvPr id="214" name="Betting shop.…"/>
          <p:cNvSpPr txBox="1"/>
          <p:nvPr/>
        </p:nvSpPr>
        <p:spPr>
          <a:xfrm>
            <a:off x="4139951" y="3933056"/>
            <a:ext cx="1800201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Betting shop.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Shopping for neighbours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Dog walking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Lifts to GP appointments</a:t>
            </a:r>
          </a:p>
        </p:txBody>
      </p:sp>
      <p:sp>
        <p:nvSpPr>
          <p:cNvPr id="215" name="Paul"/>
          <p:cNvSpPr txBox="1"/>
          <p:nvPr/>
        </p:nvSpPr>
        <p:spPr>
          <a:xfrm>
            <a:off x="1331640" y="116631"/>
            <a:ext cx="115212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67BE2E"/>
                </a:solidFill>
              </a:defRPr>
            </a:lvl1pPr>
          </a:lstStyle>
          <a:p>
            <a:pPr>
              <a:defRPr sz="1800" b="0">
                <a:solidFill>
                  <a:srgbClr val="FFFFFF"/>
                </a:solidFill>
              </a:defRPr>
            </a:pPr>
            <a:r>
              <a:rPr sz="3200" b="1" dirty="0">
                <a:solidFill>
                  <a:schemeClr val="bg1"/>
                </a:solidFill>
              </a:rPr>
              <a:t>Paul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 advAuto="0"/>
      <p:bldP spid="213" grpId="0" animBg="1" advAuto="0"/>
      <p:bldP spid="214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16.jpg" descr="image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405" y="1"/>
            <a:ext cx="5035595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Frank"/>
          <p:cNvSpPr txBox="1"/>
          <p:nvPr/>
        </p:nvSpPr>
        <p:spPr>
          <a:xfrm>
            <a:off x="5867400" y="2895600"/>
            <a:ext cx="673296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Frank</a:t>
            </a:r>
          </a:p>
        </p:txBody>
      </p:sp>
      <p:sp>
        <p:nvSpPr>
          <p:cNvPr id="166" name="Edna"/>
          <p:cNvSpPr txBox="1"/>
          <p:nvPr/>
        </p:nvSpPr>
        <p:spPr>
          <a:xfrm>
            <a:off x="6248400" y="4114800"/>
            <a:ext cx="864096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Edna</a:t>
            </a:r>
          </a:p>
        </p:txBody>
      </p:sp>
      <p:sp>
        <p:nvSpPr>
          <p:cNvPr id="167" name="Nephew in New Zealand"/>
          <p:cNvSpPr txBox="1"/>
          <p:nvPr/>
        </p:nvSpPr>
        <p:spPr>
          <a:xfrm>
            <a:off x="6781800" y="2514600"/>
            <a:ext cx="2569516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Nephew in New Zealand</a:t>
            </a:r>
          </a:p>
        </p:txBody>
      </p:sp>
      <p:sp>
        <p:nvSpPr>
          <p:cNvPr id="168" name="Jackie"/>
          <p:cNvSpPr txBox="1"/>
          <p:nvPr/>
        </p:nvSpPr>
        <p:spPr>
          <a:xfrm>
            <a:off x="5715000" y="5029200"/>
            <a:ext cx="751543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Jackie</a:t>
            </a:r>
          </a:p>
        </p:txBody>
      </p:sp>
      <p:sp>
        <p:nvSpPr>
          <p:cNvPr id="169" name="David"/>
          <p:cNvSpPr txBox="1"/>
          <p:nvPr/>
        </p:nvSpPr>
        <p:spPr>
          <a:xfrm>
            <a:off x="6858000" y="5029200"/>
            <a:ext cx="668943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David</a:t>
            </a:r>
          </a:p>
        </p:txBody>
      </p:sp>
      <p:sp>
        <p:nvSpPr>
          <p:cNvPr id="170" name="Barry (bookies)"/>
          <p:cNvSpPr txBox="1"/>
          <p:nvPr/>
        </p:nvSpPr>
        <p:spPr>
          <a:xfrm>
            <a:off x="5867400" y="4800600"/>
            <a:ext cx="1651209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Barry (bookies)</a:t>
            </a:r>
          </a:p>
        </p:txBody>
      </p:sp>
      <p:sp>
        <p:nvSpPr>
          <p:cNvPr id="171" name="Joan local shop"/>
          <p:cNvSpPr txBox="1"/>
          <p:nvPr/>
        </p:nvSpPr>
        <p:spPr>
          <a:xfrm>
            <a:off x="5562600" y="5638800"/>
            <a:ext cx="1676770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Joan local shop</a:t>
            </a:r>
          </a:p>
        </p:txBody>
      </p:sp>
      <p:sp>
        <p:nvSpPr>
          <p:cNvPr id="172" name="Alison"/>
          <p:cNvSpPr txBox="1"/>
          <p:nvPr/>
        </p:nvSpPr>
        <p:spPr>
          <a:xfrm>
            <a:off x="5562600" y="3505200"/>
            <a:ext cx="711694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Alison</a:t>
            </a:r>
          </a:p>
        </p:txBody>
      </p:sp>
      <p:sp>
        <p:nvSpPr>
          <p:cNvPr id="173" name="David"/>
          <p:cNvSpPr txBox="1"/>
          <p:nvPr/>
        </p:nvSpPr>
        <p:spPr>
          <a:xfrm>
            <a:off x="5715000" y="2514600"/>
            <a:ext cx="668943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David</a:t>
            </a:r>
          </a:p>
        </p:txBody>
      </p:sp>
      <p:sp>
        <p:nvSpPr>
          <p:cNvPr id="174" name="What does someone’s relationship circle look like with no paid support?"/>
          <p:cNvSpPr txBox="1"/>
          <p:nvPr/>
        </p:nvSpPr>
        <p:spPr>
          <a:xfrm>
            <a:off x="914400" y="1676400"/>
            <a:ext cx="2743201" cy="291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>
              <a:defRPr sz="1800"/>
            </a:pPr>
            <a:r>
              <a:rPr sz="3200"/>
              <a:t>What does someone’s relationship circle look like with no paid support?</a:t>
            </a:r>
          </a:p>
        </p:txBody>
      </p:sp>
      <p:sp>
        <p:nvSpPr>
          <p:cNvPr id="175" name="Paul"/>
          <p:cNvSpPr txBox="1"/>
          <p:nvPr/>
        </p:nvSpPr>
        <p:spPr>
          <a:xfrm>
            <a:off x="4283967" y="188639"/>
            <a:ext cx="115212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67BE2E"/>
                </a:solidFill>
              </a:defRPr>
            </a:lvl1pPr>
          </a:lstStyle>
          <a:p>
            <a:pPr>
              <a:defRPr sz="1800" b="0">
                <a:solidFill>
                  <a:srgbClr val="FFFFFF"/>
                </a:solidFill>
              </a:defRPr>
            </a:pPr>
            <a:r>
              <a:rPr sz="3200" b="1" dirty="0">
                <a:solidFill>
                  <a:schemeClr val="bg1"/>
                </a:solidFill>
              </a:rPr>
              <a:t>Paul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57664C-BA20-9145-8845-808527AE797F}"/>
              </a:ext>
            </a:extLst>
          </p:cNvPr>
          <p:cNvSpPr txBox="1"/>
          <p:nvPr/>
        </p:nvSpPr>
        <p:spPr>
          <a:xfrm>
            <a:off x="7112496" y="3079531"/>
            <a:ext cx="9909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Poppy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 advAuto="0"/>
      <p:bldP spid="166" grpId="0" animBg="1" advAuto="0"/>
      <p:bldP spid="167" grpId="0" animBg="1" advAuto="0"/>
      <p:bldP spid="168" grpId="0" animBg="1" advAuto="0"/>
      <p:bldP spid="169" grpId="0" animBg="1" advAuto="0"/>
      <p:bldP spid="170" grpId="0" animBg="1" advAuto="0"/>
      <p:bldP spid="171" grpId="0" animBg="1" advAuto="0"/>
      <p:bldP spid="172" grpId="0" animBg="1" advAuto="0"/>
      <p:bldP spid="173" grpId="0" animBg="1" advAuto="0"/>
      <p:bldP spid="175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26.jpg" descr="image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557516"/>
            <a:ext cx="8208913" cy="591523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Bookies…"/>
          <p:cNvSpPr txBox="1"/>
          <p:nvPr/>
        </p:nvSpPr>
        <p:spPr>
          <a:xfrm>
            <a:off x="1331641" y="1556791"/>
            <a:ext cx="2016225" cy="195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Bookies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Garden centre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Pet shop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Local pub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Chip shop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Barbers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Football</a:t>
            </a:r>
          </a:p>
        </p:txBody>
      </p:sp>
      <p:sp>
        <p:nvSpPr>
          <p:cNvPr id="225" name="At home, Garden, Bookies, Pub, local shop, Barbers,…"/>
          <p:cNvSpPr txBox="1"/>
          <p:nvPr/>
        </p:nvSpPr>
        <p:spPr>
          <a:xfrm>
            <a:off x="3203848" y="1412775"/>
            <a:ext cx="2880321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At </a:t>
            </a:r>
            <a:r>
              <a:rPr>
                <a:solidFill>
                  <a:srgbClr val="000000"/>
                </a:solidFill>
              </a:rPr>
              <a:t>home, Garden, Bookies, Pub, local shop, Barbers,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      meeting people.</a:t>
            </a:r>
          </a:p>
        </p:txBody>
      </p:sp>
      <p:sp>
        <p:nvSpPr>
          <p:cNvPr id="226" name="With neighbours.…"/>
          <p:cNvSpPr txBox="1"/>
          <p:nvPr/>
        </p:nvSpPr>
        <p:spPr>
          <a:xfrm>
            <a:off x="1691680" y="3789040"/>
            <a:ext cx="3312369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With neighbours.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At the bookies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Local pub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Garden centre.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Local shop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Home watch</a:t>
            </a:r>
          </a:p>
        </p:txBody>
      </p:sp>
      <p:sp>
        <p:nvSpPr>
          <p:cNvPr id="227" name="Mapping the person’s community is helpful"/>
          <p:cNvSpPr txBox="1"/>
          <p:nvPr/>
        </p:nvSpPr>
        <p:spPr>
          <a:xfrm>
            <a:off x="5004048" y="4221088"/>
            <a:ext cx="3024337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/>
            </a:lvl1pPr>
          </a:lstStyle>
          <a:p>
            <a:pPr>
              <a:defRPr sz="1800">
                <a:solidFill>
                  <a:srgbClr val="FFFFFF"/>
                </a:solidFill>
              </a:defRPr>
            </a:pPr>
            <a:r>
              <a:rPr sz="2400">
                <a:solidFill>
                  <a:srgbClr val="000000"/>
                </a:solidFill>
              </a:rPr>
              <a:t>Mapping the person’s community is helpful</a:t>
            </a:r>
          </a:p>
        </p:txBody>
      </p:sp>
      <p:sp>
        <p:nvSpPr>
          <p:cNvPr id="228" name="- Football…"/>
          <p:cNvSpPr txBox="1"/>
          <p:nvPr/>
        </p:nvSpPr>
        <p:spPr>
          <a:xfrm>
            <a:off x="5652120" y="2012646"/>
            <a:ext cx="2808313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t>          </a:t>
            </a:r>
            <a:r>
              <a:rPr>
                <a:solidFill>
                  <a:srgbClr val="000000"/>
                </a:solidFill>
              </a:rPr>
              <a:t>- Football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       - La Davida loca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  -College course, pet shop.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-Home watch</a:t>
            </a:r>
          </a:p>
        </p:txBody>
      </p:sp>
      <p:sp>
        <p:nvSpPr>
          <p:cNvPr id="229" name="Paul"/>
          <p:cNvSpPr txBox="1"/>
          <p:nvPr/>
        </p:nvSpPr>
        <p:spPr>
          <a:xfrm>
            <a:off x="683568" y="467960"/>
            <a:ext cx="115212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67BE2E"/>
                </a:solidFill>
              </a:defRPr>
            </a:lvl1pPr>
          </a:lstStyle>
          <a:p>
            <a:pPr>
              <a:defRPr sz="1800" b="0">
                <a:solidFill>
                  <a:srgbClr val="FFFFFF"/>
                </a:solidFill>
              </a:defRPr>
            </a:pPr>
            <a:r>
              <a:rPr sz="3200" b="1" dirty="0">
                <a:solidFill>
                  <a:schemeClr val="bg1"/>
                </a:solidFill>
              </a:rPr>
              <a:t>Paul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 advAuto="0"/>
      <p:bldP spid="225" grpId="0" animBg="1" advAuto="0"/>
      <p:bldP spid="226" grpId="0" animBg="1" advAuto="0"/>
      <p:bldP spid="227" grpId="0" animBg="1" advAuto="0"/>
      <p:bldP spid="228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</TotalTime>
  <Words>366</Words>
  <Application>Microsoft Macintosh PowerPoint</Application>
  <PresentationFormat>On-screen Show (4:3)</PresentationFormat>
  <Paragraphs>106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Barb Swartz</dc:creator>
  <cp:keywords/>
  <dc:description/>
  <cp:lastModifiedBy>Barb Swartz</cp:lastModifiedBy>
  <cp:revision>4</cp:revision>
  <dcterms:created xsi:type="dcterms:W3CDTF">2023-03-30T16:30:30Z</dcterms:created>
  <dcterms:modified xsi:type="dcterms:W3CDTF">2023-03-30T16:45:39Z</dcterms:modified>
  <cp:category/>
</cp:coreProperties>
</file>